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363" r:id="rId3"/>
    <p:sldId id="321" r:id="rId4"/>
    <p:sldId id="336" r:id="rId5"/>
    <p:sldId id="337" r:id="rId6"/>
    <p:sldId id="339" r:id="rId7"/>
    <p:sldId id="309" r:id="rId8"/>
    <p:sldId id="349" r:id="rId9"/>
    <p:sldId id="350" r:id="rId10"/>
    <p:sldId id="259" r:id="rId11"/>
    <p:sldId id="369" r:id="rId12"/>
    <p:sldId id="362" r:id="rId13"/>
    <p:sldId id="303" r:id="rId14"/>
    <p:sldId id="289" r:id="rId15"/>
    <p:sldId id="310" r:id="rId16"/>
    <p:sldId id="264" r:id="rId17"/>
    <p:sldId id="364" r:id="rId18"/>
    <p:sldId id="327" r:id="rId19"/>
    <p:sldId id="373" r:id="rId20"/>
    <p:sldId id="365" r:id="rId21"/>
    <p:sldId id="341" r:id="rId22"/>
    <p:sldId id="311" r:id="rId23"/>
    <p:sldId id="322" r:id="rId24"/>
    <p:sldId id="312" r:id="rId25"/>
    <p:sldId id="330" r:id="rId26"/>
    <p:sldId id="367" r:id="rId27"/>
    <p:sldId id="277" r:id="rId28"/>
    <p:sldId id="272" r:id="rId29"/>
    <p:sldId id="279" r:id="rId30"/>
    <p:sldId id="354" r:id="rId31"/>
    <p:sldId id="324" r:id="rId32"/>
    <p:sldId id="306" r:id="rId33"/>
    <p:sldId id="280" r:id="rId34"/>
    <p:sldId id="372" r:id="rId35"/>
    <p:sldId id="370" r:id="rId36"/>
    <p:sldId id="371" r:id="rId37"/>
    <p:sldId id="300" r:id="rId38"/>
    <p:sldId id="326" r:id="rId39"/>
    <p:sldId id="299" r:id="rId40"/>
    <p:sldId id="361" r:id="rId41"/>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14" autoAdjust="0"/>
    <p:restoredTop sz="77732" autoAdjust="0"/>
  </p:normalViewPr>
  <p:slideViewPr>
    <p:cSldViewPr>
      <p:cViewPr varScale="1">
        <p:scale>
          <a:sx n="53" d="100"/>
          <a:sy n="53" d="100"/>
        </p:scale>
        <p:origin x="1074" y="4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243F20-7B5F-49E4-985D-BEB4253963F3}" type="datetimeFigureOut">
              <a:rPr lang="fr-FR" smtClean="0"/>
              <a:pPr/>
              <a:t>26/05/2021</a:t>
            </a:fld>
            <a:endParaRPr lang="fr-FR"/>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4BD0D7-0D9F-4D34-AE75-DF05F8DD5558}" type="slidenum">
              <a:rPr lang="fr-FR" smtClean="0"/>
              <a:pPr/>
              <a:t>‹N°›</a:t>
            </a:fld>
            <a:endParaRPr lang="fr-FR"/>
          </a:p>
        </p:txBody>
      </p:sp>
    </p:spTree>
    <p:extLst>
      <p:ext uri="{BB962C8B-B14F-4D97-AF65-F5344CB8AC3E}">
        <p14:creationId xmlns:p14="http://schemas.microsoft.com/office/powerpoint/2010/main" val="3411636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Connaissez vous Global Mapper ? un autre logiciel </a:t>
            </a:r>
            <a:r>
              <a:rPr lang="fr-FR" dirty="0" err="1" smtClean="0"/>
              <a:t>carto</a:t>
            </a:r>
            <a:r>
              <a:rPr lang="fr-FR" dirty="0" smtClean="0"/>
              <a:t> ?</a:t>
            </a:r>
          </a:p>
          <a:p>
            <a:endParaRPr lang="fr-FR" dirty="0" smtClean="0"/>
          </a:p>
          <a:p>
            <a:r>
              <a:rPr lang="fr-FR" dirty="0" smtClean="0"/>
              <a:t>Lever la main pour poser des</a:t>
            </a:r>
            <a:r>
              <a:rPr lang="fr-FR" baseline="0" dirty="0" smtClean="0"/>
              <a:t> questions, les autres sont attentifs à la question / réponse</a:t>
            </a:r>
            <a:endParaRPr lang="fr-FR" dirty="0" smtClean="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a:t>
            </a:fld>
            <a:endParaRPr lang="fr-FR"/>
          </a:p>
        </p:txBody>
      </p:sp>
    </p:spTree>
    <p:extLst>
      <p:ext uri="{BB962C8B-B14F-4D97-AF65-F5344CB8AC3E}">
        <p14:creationId xmlns:p14="http://schemas.microsoft.com/office/powerpoint/2010/main" val="1178542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smtClean="0"/>
              <a:t>Chaque </a:t>
            </a:r>
            <a:r>
              <a:rPr lang="fr-FR" dirty="0" smtClean="0"/>
              <a:t>fichier importé est une </a:t>
            </a:r>
            <a:r>
              <a:rPr lang="fr-FR" dirty="0" smtClean="0"/>
              <a:t>couche,</a:t>
            </a:r>
            <a:r>
              <a:rPr lang="fr-FR" baseline="0" dirty="0" smtClean="0"/>
              <a:t> </a:t>
            </a:r>
            <a:r>
              <a:rPr lang="fr-FR" dirty="0" smtClean="0"/>
              <a:t>Les couches se superposent</a:t>
            </a:r>
            <a:endParaRPr lang="fr-FR" dirty="0" smtClean="0"/>
          </a:p>
          <a:p>
            <a:pPr lvl="0"/>
            <a:r>
              <a:rPr lang="fr-FR" dirty="0" smtClean="0"/>
              <a:t>Une couche peut comporter plusieurs éléments.</a:t>
            </a:r>
          </a:p>
          <a:p>
            <a:pPr hangingPunct="0"/>
            <a:endParaRPr lang="fr-FR" sz="1200" kern="1200" dirty="0" smtClean="0">
              <a:solidFill>
                <a:schemeClr val="tx1"/>
              </a:solidFill>
              <a:effectLst/>
              <a:latin typeface="+mn-lt"/>
              <a:ea typeface="+mn-ea"/>
              <a:cs typeface="+mn-cs"/>
            </a:endParaRPr>
          </a:p>
          <a:p>
            <a:pPr lvl="0"/>
            <a:r>
              <a:rPr lang="fr-FR" dirty="0" smtClean="0"/>
              <a:t>Le</a:t>
            </a:r>
            <a:r>
              <a:rPr lang="fr-FR" baseline="0" dirty="0" smtClean="0"/>
              <a:t> centre de contrôle affiche les couches</a:t>
            </a:r>
            <a:endParaRPr lang="fr-F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L’ordre</a:t>
            </a:r>
            <a:r>
              <a:rPr lang="fr-FR" sz="1200" kern="1200" baseline="0" dirty="0" smtClean="0">
                <a:solidFill>
                  <a:schemeClr val="tx1"/>
                </a:solidFill>
                <a:effectLst/>
                <a:latin typeface="+mn-lt"/>
                <a:ea typeface="+mn-ea"/>
                <a:cs typeface="+mn-cs"/>
              </a:rPr>
              <a:t> des couches dans le centre de contrôle peut être inversé</a:t>
            </a:r>
            <a:endParaRPr lang="fr-FR" sz="1200" kern="1200" dirty="0" smtClean="0">
              <a:solidFill>
                <a:schemeClr val="tx1"/>
              </a:solidFill>
              <a:effectLst/>
              <a:latin typeface="+mn-lt"/>
              <a:ea typeface="+mn-ea"/>
              <a:cs typeface="+mn-cs"/>
            </a:endParaRPr>
          </a:p>
          <a:p>
            <a:pPr hangingPunct="0"/>
            <a:endParaRPr lang="fr-FR" sz="1200" kern="1200" dirty="0" smtClean="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10</a:t>
            </a:fld>
            <a:endParaRPr lang="fr-FR"/>
          </a:p>
        </p:txBody>
      </p:sp>
    </p:spTree>
    <p:extLst>
      <p:ext uri="{BB962C8B-B14F-4D97-AF65-F5344CB8AC3E}">
        <p14:creationId xmlns:p14="http://schemas.microsoft.com/office/powerpoint/2010/main" val="1087525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Accéder aux fonctions</a:t>
            </a:r>
          </a:p>
          <a:p>
            <a:pPr marL="171450" indent="-171450">
              <a:buFontTx/>
              <a:buChar char="-"/>
            </a:pPr>
            <a:r>
              <a:rPr lang="fr-FR" dirty="0" smtClean="0"/>
              <a:t>Barre</a:t>
            </a:r>
            <a:r>
              <a:rPr lang="fr-FR" baseline="0" dirty="0" smtClean="0"/>
              <a:t> d’outils</a:t>
            </a:r>
          </a:p>
          <a:p>
            <a:pPr marL="171450" indent="-171450">
              <a:buFontTx/>
              <a:buChar char="-"/>
            </a:pPr>
            <a:r>
              <a:rPr lang="fr-FR" baseline="0" dirty="0" smtClean="0"/>
              <a:t>Clic droit sur une couche</a:t>
            </a:r>
          </a:p>
          <a:p>
            <a:pPr marL="171450" indent="-171450">
              <a:buFontTx/>
              <a:buChar char="-"/>
            </a:pPr>
            <a:r>
              <a:rPr lang="fr-FR" baseline="0" dirty="0" smtClean="0"/>
              <a:t>Clic droit sur un vecteur</a:t>
            </a:r>
          </a:p>
          <a:p>
            <a:pPr marL="171450" indent="-171450">
              <a:buFontTx/>
              <a:buChar char="-"/>
            </a:pPr>
            <a:endParaRPr lang="fr-FR" baseline="0" dirty="0" smtClean="0"/>
          </a:p>
          <a:p>
            <a:pPr marL="0" indent="0">
              <a:buFontTx/>
              <a:buNone/>
            </a:pPr>
            <a:r>
              <a:rPr lang="fr-FR" baseline="0" dirty="0" smtClean="0"/>
              <a:t>Barre d’état</a:t>
            </a:r>
          </a:p>
          <a:p>
            <a:pPr marL="171450" indent="-171450">
              <a:buFontTx/>
              <a:buChar char="-"/>
            </a:pPr>
            <a:r>
              <a:rPr lang="fr-FR" baseline="0" dirty="0" smtClean="0"/>
              <a:t>Vecteur sélectionné</a:t>
            </a:r>
          </a:p>
          <a:p>
            <a:pPr marL="171450" indent="-171450">
              <a:buFontTx/>
              <a:buChar char="-"/>
            </a:pPr>
            <a:r>
              <a:rPr lang="fr-FR" baseline="0" dirty="0" smtClean="0"/>
              <a:t>Mesures</a:t>
            </a:r>
          </a:p>
          <a:p>
            <a:pPr marL="171450" indent="-171450">
              <a:buFontTx/>
              <a:buChar char="-"/>
            </a:pPr>
            <a:r>
              <a:rPr lang="fr-FR" baseline="0" dirty="0" smtClean="0"/>
              <a:t>Échelle</a:t>
            </a:r>
          </a:p>
          <a:p>
            <a:pPr marL="171450" indent="-171450">
              <a:buFontTx/>
              <a:buChar char="-"/>
            </a:pPr>
            <a:r>
              <a:rPr lang="fr-FR" baseline="0" dirty="0" smtClean="0"/>
              <a:t>Coordonnées (projection + définie)</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12</a:t>
            </a:fld>
            <a:endParaRPr lang="fr-FR"/>
          </a:p>
        </p:txBody>
      </p:sp>
    </p:spTree>
    <p:extLst>
      <p:ext uri="{BB962C8B-B14F-4D97-AF65-F5344CB8AC3E}">
        <p14:creationId xmlns:p14="http://schemas.microsoft.com/office/powerpoint/2010/main" val="1919561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Global</a:t>
            </a:r>
            <a:r>
              <a:rPr lang="fr-FR" baseline="0" dirty="0" smtClean="0"/>
              <a:t> Mapper est largement configurable.</a:t>
            </a:r>
          </a:p>
          <a:p>
            <a:endParaRPr lang="fr-FR" baseline="0" dirty="0" smtClean="0"/>
          </a:p>
          <a:p>
            <a:pPr marL="171450" indent="-171450">
              <a:buFontTx/>
              <a:buChar char="-"/>
            </a:pPr>
            <a:r>
              <a:rPr lang="fr-FR" baseline="0" dirty="0" smtClean="0"/>
              <a:t>Format </a:t>
            </a:r>
            <a:r>
              <a:rPr lang="fr-FR" baseline="0" dirty="0" smtClean="0"/>
              <a:t>de coordonnées</a:t>
            </a:r>
          </a:p>
          <a:p>
            <a:pPr marL="171450" indent="-171450">
              <a:buFontTx/>
              <a:buChar char="-"/>
            </a:pPr>
            <a:r>
              <a:rPr lang="fr-FR" baseline="0" dirty="0" smtClean="0"/>
              <a:t>Unités de mesures</a:t>
            </a:r>
          </a:p>
          <a:p>
            <a:pPr marL="171450" indent="-171450">
              <a:buFontTx/>
              <a:buChar char="-"/>
            </a:pPr>
            <a:endParaRPr lang="fr-FR" baseline="0" dirty="0" smtClean="0"/>
          </a:p>
          <a:p>
            <a:pPr marL="171450" indent="-171450">
              <a:buFontTx/>
              <a:buChar char="-"/>
            </a:pPr>
            <a:r>
              <a:rPr lang="fr-FR" baseline="0" dirty="0" smtClean="0"/>
              <a:t>Habillage de la carte (légendes, échelles, carroyage)</a:t>
            </a:r>
          </a:p>
          <a:p>
            <a:pPr marL="171450" indent="-171450">
              <a:buFontTx/>
              <a:buChar char="-"/>
            </a:pPr>
            <a:endParaRPr lang="fr-FR" baseline="0" dirty="0" smtClean="0"/>
          </a:p>
          <a:p>
            <a:pPr marL="171450" indent="-171450">
              <a:buFontTx/>
              <a:buChar char="-"/>
            </a:pPr>
            <a:r>
              <a:rPr lang="fr-FR" baseline="0" dirty="0" smtClean="0"/>
              <a:t>Symboles</a:t>
            </a:r>
          </a:p>
          <a:p>
            <a:pPr marL="171450" indent="-171450">
              <a:buFontTx/>
              <a:buChar char="-"/>
            </a:pPr>
            <a:r>
              <a:rPr lang="fr-FR" baseline="0" dirty="0" smtClean="0"/>
              <a:t>Styles de points, lignes, surfaces</a:t>
            </a: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13</a:t>
            </a:fld>
            <a:endParaRPr lang="fr-FR"/>
          </a:p>
        </p:txBody>
      </p:sp>
    </p:spTree>
    <p:extLst>
      <p:ext uri="{BB962C8B-B14F-4D97-AF65-F5344CB8AC3E}">
        <p14:creationId xmlns:p14="http://schemas.microsoft.com/office/powerpoint/2010/main" val="5349338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14</a:t>
            </a:fld>
            <a:endParaRPr lang="fr-FR"/>
          </a:p>
        </p:txBody>
      </p:sp>
    </p:spTree>
    <p:extLst>
      <p:ext uri="{BB962C8B-B14F-4D97-AF65-F5344CB8AC3E}">
        <p14:creationId xmlns:p14="http://schemas.microsoft.com/office/powerpoint/2010/main" val="2526246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Il existe plusieurs façons d’importer</a:t>
            </a:r>
            <a:r>
              <a:rPr lang="fr-FR" baseline="0" dirty="0" smtClean="0"/>
              <a:t> des données.</a:t>
            </a:r>
          </a:p>
          <a:p>
            <a:endParaRPr lang="fr-FR" baseline="0" dirty="0" smtClean="0"/>
          </a:p>
          <a:p>
            <a:r>
              <a:rPr lang="fr-FR" baseline="0" dirty="0" smtClean="0"/>
              <a:t>Il est nécessaire de savoir quels formats on importe.</a:t>
            </a:r>
          </a:p>
          <a:p>
            <a:r>
              <a:rPr lang="fr-FR" baseline="0" dirty="0" smtClean="0"/>
              <a:t>Selon les formats, les extensions changent et la méthode peut changer.</a:t>
            </a:r>
          </a:p>
          <a:p>
            <a:endParaRPr lang="fr-FR" baseline="0" dirty="0" smtClean="0"/>
          </a:p>
          <a:p>
            <a:pPr marL="171450" indent="-171450">
              <a:buFontTx/>
              <a:buChar char="-"/>
            </a:pPr>
            <a:r>
              <a:rPr lang="fr-FR" baseline="0" dirty="0" smtClean="0"/>
              <a:t>Majoritairement : ouverture simple</a:t>
            </a:r>
          </a:p>
          <a:p>
            <a:pPr marL="171450" indent="-171450">
              <a:buFontTx/>
              <a:buChar char="-"/>
            </a:pPr>
            <a:r>
              <a:rPr lang="fr-FR" baseline="0" dirty="0" smtClean="0"/>
              <a:t>Arborescence : menu spécifique et indiquer l’extension</a:t>
            </a:r>
          </a:p>
          <a:p>
            <a:pPr marL="171450" indent="-171450">
              <a:buFontTx/>
              <a:buChar char="-"/>
            </a:pPr>
            <a:r>
              <a:rPr lang="fr-FR" baseline="0" dirty="0" smtClean="0"/>
              <a:t>Certaines données ont un fichier d’indexation</a:t>
            </a:r>
          </a:p>
          <a:p>
            <a:pPr marL="0" indent="0">
              <a:buFontTx/>
              <a:buNone/>
            </a:pPr>
            <a:endParaRPr lang="fr-FR" baseline="0" dirty="0" smtClean="0"/>
          </a:p>
          <a:p>
            <a:pPr marL="0" indent="0">
              <a:buFontTx/>
              <a:buNone/>
            </a:pPr>
            <a:r>
              <a:rPr lang="fr-FR" baseline="0" dirty="0" smtClean="0"/>
              <a:t>Un guide aide à savoir comment ouvrir les formats les plus courants.</a:t>
            </a:r>
          </a:p>
          <a:p>
            <a:pPr marL="0" indent="0">
              <a:buFontTx/>
              <a:buNone/>
            </a:pPr>
            <a:r>
              <a:rPr lang="fr-FR" baseline="0" dirty="0" smtClean="0"/>
              <a:t>Certains fichiers demandent la projection à utiliser. Sauf cas particulier utiliser </a:t>
            </a:r>
            <a:r>
              <a:rPr lang="fr-FR" baseline="0" dirty="0" err="1" smtClean="0"/>
              <a:t>Geographic</a:t>
            </a:r>
            <a:r>
              <a:rPr lang="fr-FR" baseline="0" dirty="0" smtClean="0"/>
              <a:t> / WGS84</a:t>
            </a:r>
          </a:p>
          <a:p>
            <a:pPr marL="0" indent="0">
              <a:buFontTx/>
              <a:buNone/>
            </a:pPr>
            <a:endParaRPr lang="fr-FR" baseline="0" dirty="0" smtClean="0"/>
          </a:p>
          <a:p>
            <a:pPr marL="171450" indent="-171450">
              <a:buFontTx/>
              <a:buChar char="-"/>
            </a:pPr>
            <a:endParaRPr lang="fr-FR" baseline="0" dirty="0" smtClean="0"/>
          </a:p>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15</a:t>
            </a:fld>
            <a:endParaRPr lang="fr-FR"/>
          </a:p>
        </p:txBody>
      </p:sp>
    </p:spTree>
    <p:extLst>
      <p:ext uri="{BB962C8B-B14F-4D97-AF65-F5344CB8AC3E}">
        <p14:creationId xmlns:p14="http://schemas.microsoft.com/office/powerpoint/2010/main" val="2673209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t>1) Faire glisser le fichier vecteurs/</a:t>
            </a:r>
            <a:r>
              <a:rPr lang="fr-FR" baseline="0" dirty="0" err="1" smtClean="0"/>
              <a:t>villes_ouest.shp</a:t>
            </a:r>
            <a:endParaRPr lang="fr-FR" baseline="0" dirty="0" smtClean="0"/>
          </a:p>
          <a:p>
            <a:r>
              <a:rPr lang="fr-FR" baseline="0" dirty="0" smtClean="0"/>
              <a:t>2) Faire glisser le fichier cartes/alsace-</a:t>
            </a:r>
            <a:r>
              <a:rPr lang="fr-FR" baseline="0" dirty="0" err="1" smtClean="0"/>
              <a:t>moselle.tif</a:t>
            </a:r>
            <a:endParaRPr lang="fr-FR" baseline="0" dirty="0" smtClean="0"/>
          </a:p>
          <a:p>
            <a:r>
              <a:rPr lang="fr-FR" baseline="0" dirty="0" smtClean="0"/>
              <a:t>3) fichier -&gt; ouvrir tous les fichiers dans une arborescence : définir l’extension sur *.* ou *.dt1</a:t>
            </a:r>
          </a:p>
          <a:p>
            <a:r>
              <a:rPr lang="fr-FR" baseline="0" dirty="0" smtClean="0"/>
              <a:t>Réarranger les couches</a:t>
            </a:r>
          </a:p>
          <a:p>
            <a:endParaRPr lang="fr-FR" baseline="0" dirty="0" smtClean="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16</a:t>
            </a:fld>
            <a:endParaRPr lang="fr-FR"/>
          </a:p>
        </p:txBody>
      </p:sp>
    </p:spTree>
    <p:extLst>
      <p:ext uri="{BB962C8B-B14F-4D97-AF65-F5344CB8AC3E}">
        <p14:creationId xmlns:p14="http://schemas.microsoft.com/office/powerpoint/2010/main" val="1782285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t>4) Menu </a:t>
            </a:r>
            <a:r>
              <a:rPr lang="fr-FR" baseline="0" dirty="0" err="1" smtClean="0"/>
              <a:t>View</a:t>
            </a:r>
            <a:r>
              <a:rPr lang="fr-FR" baseline="0" dirty="0" smtClean="0"/>
              <a:t> -&gt; </a:t>
            </a:r>
            <a:r>
              <a:rPr lang="fr-FR" baseline="0" dirty="0" err="1" smtClean="0"/>
              <a:t>Overview</a:t>
            </a:r>
            <a:r>
              <a:rPr lang="fr-FR" baseline="0" dirty="0" smtClean="0"/>
              <a:t> </a:t>
            </a:r>
            <a:r>
              <a:rPr lang="fr-FR" baseline="0" dirty="0" err="1" smtClean="0"/>
              <a:t>Map</a:t>
            </a:r>
            <a:endParaRPr lang="fr-FR" baseline="0" dirty="0" smtClean="0"/>
          </a:p>
          <a:p>
            <a:endParaRPr lang="fr-FR" baseline="0" dirty="0" smtClean="0"/>
          </a:p>
          <a:p>
            <a:r>
              <a:rPr lang="fr-FR" baseline="0" dirty="0" smtClean="0"/>
              <a:t>5) Sur la couche villes-ouest : clic droit -&gt; ZOOM TO</a:t>
            </a:r>
          </a:p>
          <a:p>
            <a:endParaRPr lang="fr-FR" baseline="0" dirty="0" smtClean="0"/>
          </a:p>
          <a:p>
            <a:r>
              <a:rPr lang="fr-FR" baseline="0" dirty="0" smtClean="0"/>
              <a:t>6) Utiliser l’outil mesure, cliquer sur </a:t>
            </a:r>
            <a:r>
              <a:rPr lang="fr-FR" baseline="0" dirty="0" err="1" smtClean="0"/>
              <a:t>Insviller</a:t>
            </a:r>
            <a:r>
              <a:rPr lang="fr-FR" baseline="0" dirty="0" smtClean="0"/>
              <a:t>, tirer jusqu’à </a:t>
            </a:r>
            <a:r>
              <a:rPr lang="fr-FR" baseline="0" dirty="0" err="1" smtClean="0"/>
              <a:t>Kirviller</a:t>
            </a:r>
            <a:r>
              <a:rPr lang="fr-FR" baseline="0" dirty="0" smtClean="0"/>
              <a:t>.</a:t>
            </a:r>
          </a:p>
          <a:p>
            <a:r>
              <a:rPr lang="fr-FR" baseline="0" dirty="0" smtClean="0"/>
              <a:t>Les mesures s’affichent en bas à gauche, et GM indique le nom du point sur lequel on est.</a:t>
            </a:r>
          </a:p>
          <a:p>
            <a:endParaRPr lang="fr-FR" baseline="0" dirty="0" smtClean="0"/>
          </a:p>
          <a:p>
            <a:r>
              <a:rPr lang="fr-FR" b="1" baseline="0" dirty="0" smtClean="0"/>
              <a:t>Pour trouver les villes, utiliser l’outil </a:t>
            </a:r>
            <a:r>
              <a:rPr lang="fr-FR" b="1" baseline="0" dirty="0" err="1" smtClean="0"/>
              <a:t>Search</a:t>
            </a:r>
            <a:r>
              <a:rPr lang="fr-FR" b="1" baseline="0" dirty="0" smtClean="0"/>
              <a:t> -&gt; </a:t>
            </a:r>
            <a:r>
              <a:rPr lang="fr-FR" b="1" baseline="0" dirty="0" err="1" smtClean="0"/>
              <a:t>Search</a:t>
            </a:r>
            <a:r>
              <a:rPr lang="fr-FR" b="1" baseline="0" dirty="0" smtClean="0"/>
              <a:t> by </a:t>
            </a:r>
            <a:r>
              <a:rPr lang="fr-FR" b="1" baseline="0" dirty="0" err="1" smtClean="0"/>
              <a:t>name</a:t>
            </a:r>
            <a:endParaRPr lang="fr-FR" b="1" baseline="0" dirty="0" smtClean="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17</a:t>
            </a:fld>
            <a:endParaRPr lang="fr-FR"/>
          </a:p>
        </p:txBody>
      </p:sp>
    </p:spTree>
    <p:extLst>
      <p:ext uri="{BB962C8B-B14F-4D97-AF65-F5344CB8AC3E}">
        <p14:creationId xmlns:p14="http://schemas.microsoft.com/office/powerpoint/2010/main" val="4240677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fr-FR" baseline="0" dirty="0" smtClean="0"/>
              <a:t>Faire glisser les fichiers BDORTHO/*.</a:t>
            </a:r>
            <a:r>
              <a:rPr lang="fr-FR" baseline="0" dirty="0" err="1" smtClean="0"/>
              <a:t>ecw</a:t>
            </a:r>
            <a:r>
              <a:rPr lang="fr-FR" baseline="0" dirty="0" smtClean="0"/>
              <a:t> </a:t>
            </a:r>
          </a:p>
          <a:p>
            <a:pPr marL="685800" marR="0" lvl="1" indent="-228600" algn="l" defTabSz="914400" rtl="0" eaLnBrk="1" fontAlgn="auto" latinLnBrk="0" hangingPunct="1">
              <a:lnSpc>
                <a:spcPct val="100000"/>
              </a:lnSpc>
              <a:spcBef>
                <a:spcPts val="0"/>
              </a:spcBef>
              <a:spcAft>
                <a:spcPts val="0"/>
              </a:spcAft>
              <a:buClrTx/>
              <a:buSzTx/>
              <a:buFontTx/>
              <a:buAutoNum type="arabicParenR"/>
              <a:tabLst/>
              <a:defRPr/>
            </a:pPr>
            <a:r>
              <a:rPr lang="fr-FR" baseline="0" dirty="0" smtClean="0"/>
              <a:t>ou Fichier -&gt; ouvrir tous les fichiers dans une arborescence -&gt; extension *.</a:t>
            </a:r>
            <a:r>
              <a:rPr lang="fr-FR" baseline="0" dirty="0" err="1" smtClean="0"/>
              <a:t>ecw</a:t>
            </a:r>
            <a:endParaRPr lang="fr-FR"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fr-FR"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fr-FR" baseline="0" dirty="0" smtClean="0"/>
              <a:t>Faire glisser le fichier cartes/coupeJP2.tif</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fr-FR"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fr-FR" baseline="0" dirty="0" smtClean="0"/>
              <a:t>Importer le fichier VMAP/EURNASIA/DHT</a:t>
            </a:r>
          </a:p>
          <a:p>
            <a:pPr marL="685800" marR="0" lvl="1" indent="-228600" algn="l" defTabSz="914400" rtl="0" eaLnBrk="1" fontAlgn="auto" latinLnBrk="0" hangingPunct="1">
              <a:lnSpc>
                <a:spcPct val="100000"/>
              </a:lnSpc>
              <a:spcBef>
                <a:spcPts val="0"/>
              </a:spcBef>
              <a:spcAft>
                <a:spcPts val="0"/>
              </a:spcAft>
              <a:buClrTx/>
              <a:buSzTx/>
              <a:buFontTx/>
              <a:buAutoNum type="arabicParenR"/>
              <a:tabLst/>
              <a:defRPr/>
            </a:pPr>
            <a:r>
              <a:rPr lang="fr-FR" baseline="0" dirty="0" smtClean="0"/>
              <a:t>Cocher uniquement Transportation/</a:t>
            </a:r>
            <a:r>
              <a:rPr lang="fr-FR" baseline="0" dirty="0" err="1" smtClean="0"/>
              <a:t>Roads</a:t>
            </a:r>
            <a:r>
              <a:rPr lang="fr-FR" baseline="0" dirty="0" smtClean="0"/>
              <a:t> (</a:t>
            </a:r>
            <a:r>
              <a:rPr lang="fr-FR" baseline="0" dirty="0" err="1" smtClean="0"/>
              <a:t>Lines</a:t>
            </a:r>
            <a:r>
              <a:rPr lang="fr-FR" baseline="0" dirty="0" smtClean="0"/>
              <a:t>)</a:t>
            </a: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18</a:t>
            </a:fld>
            <a:endParaRPr lang="fr-FR"/>
          </a:p>
        </p:txBody>
      </p:sp>
    </p:spTree>
    <p:extLst>
      <p:ext uri="{BB962C8B-B14F-4D97-AF65-F5344CB8AC3E}">
        <p14:creationId xmlns:p14="http://schemas.microsoft.com/office/powerpoint/2010/main" val="2469533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228600" indent="-228600">
              <a:buAutoNum type="arabicParenR"/>
            </a:pPr>
            <a:r>
              <a:rPr lang="fr-FR" baseline="0" dirty="0" smtClean="0"/>
              <a:t>Découper</a:t>
            </a:r>
          </a:p>
          <a:p>
            <a:pPr marL="685800" lvl="1" indent="-228600">
              <a:buAutoNum type="arabicParenR"/>
            </a:pPr>
            <a:r>
              <a:rPr lang="fr-FR" baseline="0" dirty="0" smtClean="0"/>
              <a:t>Sélectionner la couche coupeJP2.tif</a:t>
            </a:r>
          </a:p>
          <a:p>
            <a:pPr marL="685800" lvl="1" indent="-228600">
              <a:buAutoNum type="arabicParenR"/>
            </a:pPr>
            <a:r>
              <a:rPr lang="fr-FR" baseline="0" dirty="0" smtClean="0"/>
              <a:t>Clic droit -&gt; LAYER -&gt; EXPORT</a:t>
            </a:r>
          </a:p>
          <a:p>
            <a:pPr marL="685800" lvl="1" indent="-228600">
              <a:buAutoNum type="arabicParenR"/>
            </a:pPr>
            <a:r>
              <a:rPr lang="fr-FR" baseline="0" dirty="0" smtClean="0"/>
              <a:t>Sélectionner le format </a:t>
            </a:r>
            <a:r>
              <a:rPr lang="fr-FR" baseline="0" dirty="0" err="1" smtClean="0"/>
              <a:t>GeoTiff</a:t>
            </a:r>
            <a:endParaRPr lang="fr-FR" baseline="0" dirty="0" smtClean="0"/>
          </a:p>
          <a:p>
            <a:pPr marL="685800" lvl="1" indent="-228600">
              <a:buAutoNum type="arabicParenR"/>
            </a:pPr>
            <a:r>
              <a:rPr lang="fr-FR" baseline="0" dirty="0" smtClean="0"/>
              <a:t>Onglet « </a:t>
            </a:r>
            <a:r>
              <a:rPr lang="fr-FR" baseline="0" dirty="0" err="1" smtClean="0"/>
              <a:t>tiling</a:t>
            </a:r>
            <a:r>
              <a:rPr lang="fr-FR" baseline="0" dirty="0" smtClean="0"/>
              <a:t> », indiquer 4 lignes et 4 colonnes</a:t>
            </a:r>
          </a:p>
          <a:p>
            <a:pPr marL="228600" lvl="0" indent="-228600">
              <a:buAutoNum type="arabicParenR"/>
            </a:pPr>
            <a:endParaRPr lang="fr-FR" baseline="0" dirty="0" smtClean="0"/>
          </a:p>
          <a:p>
            <a:pPr marL="228600" lvl="0" indent="-228600">
              <a:buAutoNum type="arabicParenR"/>
            </a:pPr>
            <a:r>
              <a:rPr lang="fr-FR" baseline="0" dirty="0" smtClean="0"/>
              <a:t>Assemblage</a:t>
            </a:r>
          </a:p>
          <a:p>
            <a:pPr marL="685800" lvl="1" indent="-228600">
              <a:buAutoNum type="arabicParenR"/>
            </a:pPr>
            <a:r>
              <a:rPr lang="fr-FR" baseline="0" dirty="0" smtClean="0"/>
              <a:t>Importer et sélectionner les 16 tuiles</a:t>
            </a:r>
          </a:p>
          <a:p>
            <a:pPr marL="685800" lvl="1" indent="-228600">
              <a:buAutoNum type="arabicParenR"/>
            </a:pPr>
            <a:r>
              <a:rPr lang="fr-FR" baseline="0" dirty="0" smtClean="0"/>
              <a:t>Clic droit -&gt; LAYER -&gt; EXPORT</a:t>
            </a:r>
          </a:p>
          <a:p>
            <a:pPr marL="685800" lvl="1" indent="-228600">
              <a:buAutoNum type="arabicParenR"/>
            </a:pPr>
            <a:r>
              <a:rPr lang="fr-FR" baseline="0" dirty="0" smtClean="0"/>
              <a:t>Format </a:t>
            </a:r>
            <a:r>
              <a:rPr lang="fr-FR" baseline="0" dirty="0" err="1" smtClean="0"/>
              <a:t>GeoTiff</a:t>
            </a:r>
            <a:endParaRPr lang="fr-FR" baseline="0" dirty="0" smtClean="0"/>
          </a:p>
          <a:p>
            <a:pPr marL="685800" lvl="1" indent="-228600">
              <a:buAutoNum type="arabicParenR"/>
            </a:pPr>
            <a:r>
              <a:rPr lang="fr-FR" baseline="0" dirty="0" smtClean="0"/>
              <a:t>Valider</a:t>
            </a:r>
          </a:p>
          <a:p>
            <a:pPr marL="228600" lvl="0" indent="-228600">
              <a:buAutoNum type="arabicParenR"/>
            </a:pPr>
            <a:endParaRPr lang="fr-FR" baseline="0" dirty="0" smtClean="0"/>
          </a:p>
          <a:p>
            <a:pPr marL="228600" lvl="0" indent="-228600">
              <a:buAutoNum type="arabicParenR"/>
            </a:pPr>
            <a:r>
              <a:rPr lang="fr-FR" baseline="0" dirty="0" smtClean="0"/>
              <a:t>Export de coupe</a:t>
            </a:r>
          </a:p>
          <a:p>
            <a:pPr marL="685800" lvl="1" indent="-228600">
              <a:buAutoNum type="arabicParenR"/>
            </a:pPr>
            <a:r>
              <a:rPr lang="fr-FR" baseline="0" dirty="0" smtClean="0"/>
              <a:t>Sélectionner la couche unique</a:t>
            </a:r>
          </a:p>
          <a:p>
            <a:pPr marL="685800" lvl="1" indent="-228600">
              <a:buAutoNum type="arabicParenR"/>
            </a:pPr>
            <a:r>
              <a:rPr lang="fr-FR" baseline="0" dirty="0" smtClean="0"/>
              <a:t>Clic droit -&gt; LAYER -&gt; EXPORT</a:t>
            </a:r>
          </a:p>
          <a:p>
            <a:pPr marL="685800" lvl="1" indent="-228600">
              <a:buAutoNum type="arabicParenR"/>
            </a:pPr>
            <a:r>
              <a:rPr lang="fr-FR" baseline="0" dirty="0" smtClean="0"/>
              <a:t>Format </a:t>
            </a:r>
            <a:r>
              <a:rPr lang="fr-FR" baseline="0" dirty="0" err="1" smtClean="0"/>
              <a:t>GeoTiff</a:t>
            </a:r>
            <a:endParaRPr lang="fr-FR" baseline="0" dirty="0" smtClean="0"/>
          </a:p>
          <a:p>
            <a:pPr marL="685800" lvl="1" indent="-228600">
              <a:buAutoNum type="arabicParenR"/>
            </a:pPr>
            <a:r>
              <a:rPr lang="fr-FR" baseline="0" dirty="0" smtClean="0"/>
              <a:t>Onglet « export </a:t>
            </a:r>
            <a:r>
              <a:rPr lang="fr-FR" baseline="0" dirty="0" err="1" smtClean="0"/>
              <a:t>bounds</a:t>
            </a:r>
            <a:r>
              <a:rPr lang="fr-FR" baseline="0" dirty="0" smtClean="0"/>
              <a:t> »</a:t>
            </a:r>
          </a:p>
          <a:p>
            <a:pPr marL="685800" lvl="1" indent="-228600">
              <a:buAutoNum type="arabicParenR"/>
            </a:pPr>
            <a:r>
              <a:rPr lang="fr-FR" baseline="0" dirty="0" smtClean="0"/>
              <a:t>Bouton « </a:t>
            </a:r>
            <a:r>
              <a:rPr lang="fr-FR" baseline="0" dirty="0" err="1" smtClean="0"/>
              <a:t>draw</a:t>
            </a:r>
            <a:r>
              <a:rPr lang="fr-FR" baseline="0" dirty="0" smtClean="0"/>
              <a:t> a box », délimiter la zone voulue</a:t>
            </a:r>
          </a:p>
          <a:p>
            <a:pPr marL="228600" lvl="0" indent="-228600">
              <a:buAutoNum type="arabicParenR"/>
            </a:pPr>
            <a:endParaRPr lang="fr-FR" baseline="0" dirty="0" smtClean="0"/>
          </a:p>
          <a:p>
            <a:pPr marL="228600" lvl="0" indent="-228600">
              <a:buAutoNum type="arabicParenR"/>
            </a:pPr>
            <a:r>
              <a:rPr lang="fr-FR" baseline="0" dirty="0" smtClean="0"/>
              <a:t>Conversion</a:t>
            </a:r>
          </a:p>
          <a:p>
            <a:pPr marL="685800" lvl="1" indent="-228600">
              <a:buAutoNum type="arabicParenR"/>
            </a:pPr>
            <a:r>
              <a:rPr lang="fr-FR" baseline="0" dirty="0" smtClean="0"/>
              <a:t>Sélectionner la coupe</a:t>
            </a:r>
          </a:p>
          <a:p>
            <a:pPr marL="685800" lvl="1" indent="-228600">
              <a:buAutoNum type="arabicParenR"/>
            </a:pPr>
            <a:r>
              <a:rPr lang="fr-FR" baseline="0" dirty="0" smtClean="0"/>
              <a:t>Clic droit -&gt; LAYER -&gt; EXPORT</a:t>
            </a:r>
          </a:p>
          <a:p>
            <a:pPr marL="685800" lvl="1" indent="-228600">
              <a:buAutoNum type="arabicParenR"/>
            </a:pPr>
            <a:r>
              <a:rPr lang="fr-FR" baseline="0" dirty="0" smtClean="0"/>
              <a:t>Format ECW</a:t>
            </a:r>
          </a:p>
          <a:p>
            <a:pPr marL="685800" lvl="1" indent="-228600">
              <a:buAutoNum type="arabicParenR"/>
            </a:pPr>
            <a:r>
              <a:rPr lang="fr-FR" baseline="0" dirty="0" smtClean="0"/>
              <a:t>Valider</a:t>
            </a:r>
          </a:p>
          <a:p>
            <a:pPr marL="685800" lvl="1" indent="-228600">
              <a:buAutoNum type="arabicParenR"/>
            </a:pPr>
            <a:endParaRPr lang="fr-FR" baseline="0" dirty="0" smtClean="0"/>
          </a:p>
          <a:p>
            <a:pPr marL="685800" lvl="1" indent="-228600">
              <a:buAutoNum type="arabicParenR"/>
            </a:pP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19</a:t>
            </a:fld>
            <a:endParaRPr lang="fr-FR"/>
          </a:p>
        </p:txBody>
      </p:sp>
    </p:spTree>
    <p:extLst>
      <p:ext uri="{BB962C8B-B14F-4D97-AF65-F5344CB8AC3E}">
        <p14:creationId xmlns:p14="http://schemas.microsoft.com/office/powerpoint/2010/main" val="3219939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1) Menu Outils -&gt; Balayage d’image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fr-FR" baseline="0" dirty="0" smtClean="0"/>
              <a:t>Avec la coupeJP2 </a:t>
            </a:r>
            <a:r>
              <a:rPr lang="fr-FR" b="1" baseline="0" dirty="0" smtClean="0"/>
              <a:t>par dessus</a:t>
            </a:r>
            <a:r>
              <a:rPr lang="fr-FR" baseline="0" dirty="0" smtClean="0"/>
              <a:t> la BDORTHO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fr-FR" baseline="0" dirty="0" smtClean="0"/>
              <a:t>Dans la fenêtre balayage, cocher la coupeJP2, qui sera masquée au clic gauche</a:t>
            </a:r>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r>
              <a:rPr lang="fr-FR" baseline="0" dirty="0" smtClean="0"/>
              <a:t>2) Enregistrer l’espace de travail : icone sauvegarder ou fichier -&gt; sauvegarder l’espace de travail (sous)</a:t>
            </a: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20</a:t>
            </a:fld>
            <a:endParaRPr lang="fr-FR"/>
          </a:p>
        </p:txBody>
      </p:sp>
    </p:spTree>
    <p:extLst>
      <p:ext uri="{BB962C8B-B14F-4D97-AF65-F5344CB8AC3E}">
        <p14:creationId xmlns:p14="http://schemas.microsoft.com/office/powerpoint/2010/main" val="2356849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But du cours : introduction à</a:t>
            </a:r>
            <a:r>
              <a:rPr lang="fr-FR" baseline="0" dirty="0" smtClean="0"/>
              <a:t> l’outil</a:t>
            </a:r>
          </a:p>
          <a:p>
            <a:r>
              <a:rPr lang="fr-FR" baseline="0" dirty="0" smtClean="0"/>
              <a:t>Connaître l’essentiel pour </a:t>
            </a:r>
            <a:r>
              <a:rPr lang="fr-FR" baseline="0" smtClean="0"/>
              <a:t>les besoins OPS</a:t>
            </a:r>
            <a:endParaRPr lang="fr-FR" baseline="0" dirty="0" smtClean="0"/>
          </a:p>
          <a:p>
            <a:endParaRPr lang="fr-FR" baseline="0" dirty="0" smtClean="0"/>
          </a:p>
          <a:p>
            <a:r>
              <a:rPr lang="fr-FR" dirty="0" smtClean="0"/>
              <a:t>- Partie théorique : présentation de l’interface, grands principes, fonctionnalités</a:t>
            </a:r>
            <a:r>
              <a:rPr lang="fr-FR" baseline="0" dirty="0" smtClean="0"/>
              <a:t> de base</a:t>
            </a:r>
          </a:p>
          <a:p>
            <a:r>
              <a:rPr lang="fr-FR" baseline="0" dirty="0" smtClean="0"/>
              <a:t>- Partie pratique : thème + mise en pratique</a:t>
            </a: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2</a:t>
            </a:fld>
            <a:endParaRPr lang="fr-FR"/>
          </a:p>
        </p:txBody>
      </p:sp>
    </p:spTree>
    <p:extLst>
      <p:ext uri="{BB962C8B-B14F-4D97-AF65-F5344CB8AC3E}">
        <p14:creationId xmlns:p14="http://schemas.microsoft.com/office/powerpoint/2010/main" val="38773270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hangingPunct="0"/>
            <a:r>
              <a:rPr lang="fr-FR" sz="1200" kern="1200" dirty="0" smtClean="0">
                <a:solidFill>
                  <a:schemeClr val="tx1"/>
                </a:solidFill>
                <a:effectLst/>
                <a:latin typeface="+mn-lt"/>
                <a:ea typeface="+mn-ea"/>
                <a:cs typeface="+mn-cs"/>
              </a:rPr>
              <a:t>Les vecteurs sont très utiles puisqu’ils mettent en valeur la </a:t>
            </a:r>
            <a:r>
              <a:rPr lang="fr-FR" sz="1200" kern="1200" dirty="0" err="1" smtClean="0">
                <a:solidFill>
                  <a:schemeClr val="tx1"/>
                </a:solidFill>
                <a:effectLst/>
                <a:latin typeface="+mn-lt"/>
                <a:ea typeface="+mn-ea"/>
                <a:cs typeface="+mn-cs"/>
              </a:rPr>
              <a:t>carto</a:t>
            </a:r>
            <a:r>
              <a:rPr lang="fr-FR" sz="1200" kern="1200" dirty="0" smtClean="0">
                <a:solidFill>
                  <a:schemeClr val="tx1"/>
                </a:solidFill>
                <a:effectLst/>
                <a:latin typeface="+mn-lt"/>
                <a:ea typeface="+mn-ea"/>
                <a:cs typeface="+mn-cs"/>
              </a:rPr>
              <a:t> seule.</a:t>
            </a:r>
          </a:p>
          <a:p>
            <a:pPr hangingPunct="0"/>
            <a:endParaRPr lang="fr-FR" sz="1200" kern="1200" dirty="0" smtClean="0">
              <a:solidFill>
                <a:schemeClr val="tx1"/>
              </a:solidFill>
              <a:effectLst/>
              <a:latin typeface="+mn-lt"/>
              <a:ea typeface="+mn-ea"/>
              <a:cs typeface="+mn-cs"/>
            </a:endParaRPr>
          </a:p>
          <a:p>
            <a:pPr hangingPunct="0"/>
            <a:r>
              <a:rPr lang="fr-FR" sz="1200" kern="1200" dirty="0" smtClean="0">
                <a:solidFill>
                  <a:schemeClr val="tx1"/>
                </a:solidFill>
                <a:effectLst/>
                <a:latin typeface="+mn-lt"/>
                <a:ea typeface="+mn-ea"/>
                <a:cs typeface="+mn-cs"/>
              </a:rPr>
              <a:t>Ploter des</a:t>
            </a:r>
            <a:r>
              <a:rPr lang="fr-FR" sz="1200" kern="1200" baseline="0" dirty="0" smtClean="0">
                <a:solidFill>
                  <a:schemeClr val="tx1"/>
                </a:solidFill>
                <a:effectLst/>
                <a:latin typeface="+mn-lt"/>
                <a:ea typeface="+mn-ea"/>
                <a:cs typeface="+mn-cs"/>
              </a:rPr>
              <a:t> localités, des pax</a:t>
            </a:r>
            <a:endParaRPr lang="fr-FR" sz="1200" kern="1200" dirty="0" smtClean="0">
              <a:solidFill>
                <a:schemeClr val="tx1"/>
              </a:solidFill>
              <a:effectLst/>
              <a:latin typeface="+mn-lt"/>
              <a:ea typeface="+mn-ea"/>
              <a:cs typeface="+mn-cs"/>
            </a:endParaRPr>
          </a:p>
          <a:p>
            <a:pPr hangingPunct="0"/>
            <a:r>
              <a:rPr lang="fr-FR" sz="1200" kern="1200" dirty="0" smtClean="0">
                <a:solidFill>
                  <a:schemeClr val="tx1"/>
                </a:solidFill>
                <a:effectLst/>
                <a:latin typeface="+mn-lt"/>
                <a:ea typeface="+mn-ea"/>
                <a:cs typeface="+mn-cs"/>
              </a:rPr>
              <a:t>On peut créer une situation</a:t>
            </a:r>
            <a:r>
              <a:rPr lang="fr-FR" sz="1200" kern="1200" baseline="0" dirty="0" smtClean="0">
                <a:solidFill>
                  <a:schemeClr val="tx1"/>
                </a:solidFill>
                <a:effectLst/>
                <a:latin typeface="+mn-lt"/>
                <a:ea typeface="+mn-ea"/>
                <a:cs typeface="+mn-cs"/>
              </a:rPr>
              <a:t> </a:t>
            </a:r>
            <a:r>
              <a:rPr lang="fr-FR" sz="1200" kern="1200" dirty="0" smtClean="0">
                <a:solidFill>
                  <a:schemeClr val="tx1"/>
                </a:solidFill>
                <a:effectLst/>
                <a:latin typeface="+mn-lt"/>
                <a:ea typeface="+mn-ea"/>
                <a:cs typeface="+mn-cs"/>
              </a:rPr>
              <a:t>avec la </a:t>
            </a:r>
            <a:r>
              <a:rPr lang="fr-FR" sz="1200" kern="1200" dirty="0" err="1" smtClean="0">
                <a:solidFill>
                  <a:schemeClr val="tx1"/>
                </a:solidFill>
                <a:effectLst/>
                <a:latin typeface="+mn-lt"/>
                <a:ea typeface="+mn-ea"/>
                <a:cs typeface="+mn-cs"/>
              </a:rPr>
              <a:t>symbo</a:t>
            </a:r>
            <a:r>
              <a:rPr lang="fr-FR" sz="1200" kern="1200" baseline="0" dirty="0" smtClean="0">
                <a:solidFill>
                  <a:schemeClr val="tx1"/>
                </a:solidFill>
                <a:effectLst/>
                <a:latin typeface="+mn-lt"/>
                <a:ea typeface="+mn-ea"/>
                <a:cs typeface="+mn-cs"/>
              </a:rPr>
              <a:t> OTAN</a:t>
            </a:r>
          </a:p>
          <a:p>
            <a:pPr hangingPunct="0"/>
            <a:r>
              <a:rPr lang="fr-FR" sz="1200" kern="1200" dirty="0" smtClean="0">
                <a:solidFill>
                  <a:schemeClr val="tx1"/>
                </a:solidFill>
                <a:effectLst/>
                <a:latin typeface="+mn-lt"/>
                <a:ea typeface="+mn-ea"/>
                <a:cs typeface="+mn-cs"/>
              </a:rPr>
              <a:t> </a:t>
            </a:r>
          </a:p>
          <a:p>
            <a:pPr hangingPunct="0"/>
            <a:r>
              <a:rPr lang="fr-FR" sz="1200" kern="1200" dirty="0" smtClean="0">
                <a:solidFill>
                  <a:schemeClr val="tx1"/>
                </a:solidFill>
                <a:effectLst/>
                <a:latin typeface="+mn-lt"/>
                <a:ea typeface="+mn-ea"/>
                <a:cs typeface="+mn-cs"/>
              </a:rPr>
              <a:t>On passe par l’outil numériseur.</a:t>
            </a:r>
          </a:p>
          <a:p>
            <a:pPr hangingPunct="0"/>
            <a:r>
              <a:rPr lang="fr-FR" sz="1200" kern="1200" dirty="0" smtClean="0">
                <a:solidFill>
                  <a:schemeClr val="tx1"/>
                </a:solidFill>
                <a:effectLst/>
                <a:latin typeface="+mn-lt"/>
                <a:ea typeface="+mn-ea"/>
                <a:cs typeface="+mn-cs"/>
              </a:rPr>
              <a:t>Il s’agit de l’outil central concernant le dessin et la manipulation des entités.</a:t>
            </a:r>
          </a:p>
          <a:p>
            <a:pPr hangingPunct="0"/>
            <a:r>
              <a:rPr lang="fr-FR" sz="1200" kern="1200" dirty="0" smtClean="0">
                <a:solidFill>
                  <a:schemeClr val="tx1"/>
                </a:solidFill>
                <a:effectLst/>
                <a:latin typeface="+mn-lt"/>
                <a:ea typeface="+mn-ea"/>
                <a:cs typeface="+mn-cs"/>
              </a:rPr>
              <a:t>Il permet bien sûr de dessiner des formes mais aussi d’accéder à des outils de mesures et d’analyse.</a:t>
            </a:r>
          </a:p>
          <a:p>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22</a:t>
            </a:fld>
            <a:endParaRPr lang="fr-FR"/>
          </a:p>
        </p:txBody>
      </p:sp>
    </p:spTree>
    <p:extLst>
      <p:ext uri="{BB962C8B-B14F-4D97-AF65-F5344CB8AC3E}">
        <p14:creationId xmlns:p14="http://schemas.microsoft.com/office/powerpoint/2010/main" val="8835242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2310793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228600" indent="-228600">
              <a:buAutoNum type="arabicParenR"/>
            </a:pPr>
            <a:r>
              <a:rPr lang="fr-FR" dirty="0" smtClean="0"/>
              <a:t>Avec l’outil </a:t>
            </a:r>
            <a:r>
              <a:rPr lang="fr-FR" dirty="0" err="1" smtClean="0"/>
              <a:t>Create</a:t>
            </a:r>
            <a:r>
              <a:rPr lang="fr-FR" dirty="0" smtClean="0"/>
              <a:t> Point, placer</a:t>
            </a:r>
            <a:r>
              <a:rPr lang="fr-FR" baseline="0" dirty="0" smtClean="0"/>
              <a:t> deux points</a:t>
            </a:r>
          </a:p>
          <a:p>
            <a:pPr marL="685800" lvl="1" indent="-228600">
              <a:buAutoNum type="arabicParenR"/>
            </a:pPr>
            <a:r>
              <a:rPr lang="fr-FR" b="1" baseline="0" dirty="0" smtClean="0"/>
              <a:t>On peut copier coller les entités</a:t>
            </a:r>
          </a:p>
          <a:p>
            <a:pPr marL="0" indent="0">
              <a:buNone/>
            </a:pPr>
            <a:r>
              <a:rPr lang="fr-FR" baseline="0" dirty="0" smtClean="0"/>
              <a:t>Utiliser l’outil numériseur pour affecter un style personnalisé</a:t>
            </a:r>
          </a:p>
          <a:p>
            <a:pPr marL="228600" indent="-228600">
              <a:buAutoNum type="arabicParenR"/>
            </a:pPr>
            <a:endParaRPr lang="fr-FR" dirty="0" smtClean="0"/>
          </a:p>
          <a:p>
            <a:pPr marL="0" indent="0">
              <a:buNone/>
            </a:pPr>
            <a:r>
              <a:rPr lang="fr-FR" dirty="0" smtClean="0"/>
              <a:t>2) Tracer</a:t>
            </a:r>
            <a:r>
              <a:rPr lang="fr-FR" baseline="0" dirty="0" smtClean="0"/>
              <a:t> la FLOT avec l’outil </a:t>
            </a:r>
            <a:r>
              <a:rPr lang="fr-FR" baseline="0" dirty="0" err="1" smtClean="0"/>
              <a:t>Create</a:t>
            </a:r>
            <a:r>
              <a:rPr lang="fr-FR" baseline="0" dirty="0" smtClean="0"/>
              <a:t> Line</a:t>
            </a:r>
          </a:p>
          <a:p>
            <a:r>
              <a:rPr lang="fr-FR" dirty="0" smtClean="0"/>
              <a:t>Clic gauche</a:t>
            </a:r>
            <a:r>
              <a:rPr lang="fr-FR" baseline="0" dirty="0" smtClean="0"/>
              <a:t> à chaque sommets, clic droit pour placer le dernier point</a:t>
            </a:r>
          </a:p>
          <a:p>
            <a:endParaRPr lang="fr-FR" dirty="0" smtClean="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24</a:t>
            </a:fld>
            <a:endParaRPr lang="fr-FR"/>
          </a:p>
        </p:txBody>
      </p:sp>
    </p:spTree>
    <p:extLst>
      <p:ext uri="{BB962C8B-B14F-4D97-AF65-F5344CB8AC3E}">
        <p14:creationId xmlns:p14="http://schemas.microsoft.com/office/powerpoint/2010/main" val="22556709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3) Créer un rectangle,</a:t>
            </a:r>
            <a:r>
              <a:rPr lang="fr-FR" baseline="0" dirty="0" smtClean="0"/>
              <a:t> avec fond/bordure personnalisé</a:t>
            </a:r>
          </a:p>
          <a:p>
            <a:endParaRPr lang="fr-FR" baseline="0" dirty="0" smtClean="0"/>
          </a:p>
          <a:p>
            <a:r>
              <a:rPr lang="fr-FR" baseline="0" dirty="0" smtClean="0"/>
              <a:t>4) Exporter : clic droit -&gt; EXPORTER -&gt; KML/KMZ (</a:t>
            </a:r>
            <a:r>
              <a:rPr lang="fr-FR" baseline="0" dirty="0" err="1" smtClean="0"/>
              <a:t>vector</a:t>
            </a:r>
            <a:r>
              <a:rPr lang="fr-FR" baseline="0" dirty="0" smtClean="0"/>
              <a:t> data </a:t>
            </a:r>
            <a:r>
              <a:rPr lang="fr-FR" baseline="0" dirty="0" err="1" smtClean="0"/>
              <a:t>only</a:t>
            </a:r>
            <a:r>
              <a:rPr lang="fr-FR" baseline="0" dirty="0" smtClean="0"/>
              <a:t>)</a:t>
            </a:r>
          </a:p>
          <a:p>
            <a:pPr marL="0" indent="0">
              <a:buNone/>
            </a:pPr>
            <a:endParaRPr lang="fr-FR" baseline="0" dirty="0" smtClean="0"/>
          </a:p>
          <a:p>
            <a:pPr marL="0" indent="0">
              <a:buNone/>
            </a:pPr>
            <a:r>
              <a:rPr lang="fr-FR" baseline="0" dirty="0" smtClean="0"/>
              <a:t>Quand on créé une nouvelle couche, il faut sélectionner la projection</a:t>
            </a:r>
          </a:p>
          <a:p>
            <a:pPr marL="228600" lvl="0" indent="-228600">
              <a:buFontTx/>
              <a:buAutoNum type="arabicParenR"/>
            </a:pPr>
            <a:endParaRPr lang="fr-FR" baseline="0" dirty="0" smtClean="0"/>
          </a:p>
          <a:p>
            <a:pPr marL="228600" lvl="0" indent="-228600">
              <a:buFontTx/>
              <a:buAutoNum type="arabicParenR"/>
            </a:pPr>
            <a:endParaRPr lang="fr-FR" baseline="0" dirty="0" smtClean="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25</a:t>
            </a:fld>
            <a:endParaRPr lang="fr-FR"/>
          </a:p>
        </p:txBody>
      </p:sp>
    </p:spTree>
    <p:extLst>
      <p:ext uri="{BB962C8B-B14F-4D97-AF65-F5344CB8AC3E}">
        <p14:creationId xmlns:p14="http://schemas.microsoft.com/office/powerpoint/2010/main" val="26282210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228600" indent="-228600">
              <a:buFontTx/>
              <a:buAutoNum type="arabicParenR"/>
            </a:pPr>
            <a:r>
              <a:rPr lang="fr-FR" baseline="0" dirty="0" smtClean="0"/>
              <a:t>Sélectionner la surface avec le numériseur</a:t>
            </a:r>
          </a:p>
          <a:p>
            <a:pPr marL="0" indent="0">
              <a:buFontTx/>
              <a:buNone/>
            </a:pPr>
            <a:r>
              <a:rPr lang="fr-FR" baseline="0" dirty="0" smtClean="0"/>
              <a:t>Déplacer des sommets ou en insérer</a:t>
            </a:r>
          </a:p>
          <a:p>
            <a:pPr marL="0" indent="0">
              <a:buFontTx/>
              <a:buNone/>
            </a:pPr>
            <a:endParaRPr lang="fr-FR" baseline="0" dirty="0" smtClean="0"/>
          </a:p>
          <a:p>
            <a:pPr marL="0" indent="0">
              <a:buFontTx/>
              <a:buNone/>
            </a:pPr>
            <a:r>
              <a:rPr lang="fr-FR" baseline="0" dirty="0" smtClean="0"/>
              <a:t>2) Sélectionner la ligne</a:t>
            </a:r>
          </a:p>
          <a:p>
            <a:pPr marL="0" indent="0">
              <a:buFontTx/>
              <a:buNone/>
            </a:pPr>
            <a:r>
              <a:rPr lang="fr-FR" baseline="0" dirty="0" smtClean="0"/>
              <a:t>Insérer un point</a:t>
            </a:r>
          </a:p>
          <a:p>
            <a:pPr marL="0" indent="0">
              <a:buFontTx/>
              <a:buNone/>
            </a:pPr>
            <a:endParaRPr lang="fr-FR" baseline="0" dirty="0" smtClean="0"/>
          </a:p>
          <a:p>
            <a:pPr marL="0" indent="0">
              <a:buFontTx/>
              <a:buNone/>
            </a:pPr>
            <a:r>
              <a:rPr lang="fr-FR" baseline="0" dirty="0" smtClean="0"/>
              <a:t>3) Sélectionner le point</a:t>
            </a:r>
          </a:p>
          <a:p>
            <a:pPr marL="0" indent="0">
              <a:buFontTx/>
              <a:buNone/>
            </a:pPr>
            <a:r>
              <a:rPr lang="fr-FR" baseline="0" dirty="0" smtClean="0"/>
              <a:t>Supprimer le vertex</a:t>
            </a:r>
          </a:p>
          <a:p>
            <a:pPr marL="0" indent="0">
              <a:buFontTx/>
              <a:buNone/>
            </a:pPr>
            <a:endParaRPr lang="fr-FR" baseline="0" dirty="0" smtClean="0"/>
          </a:p>
          <a:p>
            <a:pPr marL="0" indent="0">
              <a:buFontTx/>
              <a:buNone/>
            </a:pPr>
            <a:r>
              <a:rPr lang="fr-FR" baseline="0" dirty="0" smtClean="0"/>
              <a:t>4) Sélection des points</a:t>
            </a:r>
          </a:p>
          <a:p>
            <a:pPr marL="0" indent="0">
              <a:buFontTx/>
              <a:buNone/>
            </a:pPr>
            <a:r>
              <a:rPr lang="fr-FR" baseline="0" dirty="0" smtClean="0"/>
              <a:t>Déplacer les points</a:t>
            </a:r>
          </a:p>
          <a:p>
            <a:pPr marL="0" indent="0">
              <a:buFontTx/>
              <a:buNone/>
            </a:pPr>
            <a:endParaRPr lang="fr-FR" baseline="0" dirty="0" smtClean="0"/>
          </a:p>
          <a:p>
            <a:pPr marL="0" indent="0">
              <a:buFontTx/>
              <a:buNone/>
            </a:pPr>
            <a:r>
              <a:rPr lang="fr-FR" baseline="0" dirty="0" smtClean="0"/>
              <a:t>5) Placer un point nommé </a:t>
            </a:r>
            <a:r>
              <a:rPr lang="fr-FR" baseline="0" dirty="0" err="1" smtClean="0"/>
              <a:t>Mittersheim</a:t>
            </a:r>
            <a:r>
              <a:rPr lang="fr-FR" baseline="0" dirty="0" smtClean="0"/>
              <a:t> dans une nouvelle couche</a:t>
            </a:r>
          </a:p>
          <a:p>
            <a:pPr marL="0" indent="0">
              <a:buFontTx/>
              <a:buNone/>
            </a:pPr>
            <a:r>
              <a:rPr lang="fr-FR" baseline="0" dirty="0" smtClean="0"/>
              <a:t>Sélectionner la nouvelle couche et </a:t>
            </a:r>
            <a:r>
              <a:rPr lang="fr-FR" baseline="0" dirty="0" err="1" smtClean="0"/>
              <a:t>villes_ouest</a:t>
            </a:r>
            <a:r>
              <a:rPr lang="fr-FR" baseline="0" dirty="0" smtClean="0"/>
              <a:t>, exporter les deux couches dans un </a:t>
            </a:r>
            <a:r>
              <a:rPr lang="fr-FR" baseline="0" dirty="0" err="1" smtClean="0"/>
              <a:t>villes_ouest.shp</a:t>
            </a:r>
            <a:endParaRPr lang="fr-FR" baseline="0" dirty="0" smtClean="0"/>
          </a:p>
          <a:p>
            <a:pPr marL="0" indent="0">
              <a:buFontTx/>
              <a:buNone/>
            </a:pPr>
            <a:endParaRPr lang="fr-FR" baseline="0" dirty="0" smtClean="0"/>
          </a:p>
          <a:p>
            <a:pPr marL="0" indent="0">
              <a:buFontTx/>
              <a:buNone/>
            </a:pPr>
            <a:r>
              <a:rPr lang="fr-FR" b="1" baseline="0" dirty="0" smtClean="0"/>
              <a:t>Quand une entité est supprimée, elle est masquée dans la couche.</a:t>
            </a:r>
          </a:p>
          <a:p>
            <a:pPr marL="0" indent="0">
              <a:buFontTx/>
              <a:buNone/>
            </a:pPr>
            <a:r>
              <a:rPr lang="fr-FR" b="1" baseline="0" dirty="0" smtClean="0"/>
              <a:t>Pour afficher/Masquer les éléments supprimés : Ctrl + Shift + D</a:t>
            </a: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26</a:t>
            </a:fld>
            <a:endParaRPr lang="fr-FR"/>
          </a:p>
        </p:txBody>
      </p:sp>
    </p:spTree>
    <p:extLst>
      <p:ext uri="{BB962C8B-B14F-4D97-AF65-F5344CB8AC3E}">
        <p14:creationId xmlns:p14="http://schemas.microsoft.com/office/powerpoint/2010/main" val="16666158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27</a:t>
            </a:fld>
            <a:endParaRPr lang="fr-FR"/>
          </a:p>
        </p:txBody>
      </p:sp>
    </p:spTree>
    <p:extLst>
      <p:ext uri="{BB962C8B-B14F-4D97-AF65-F5344CB8AC3E}">
        <p14:creationId xmlns:p14="http://schemas.microsoft.com/office/powerpoint/2010/main" val="25680212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1) Importer</a:t>
            </a:r>
            <a:r>
              <a:rPr lang="fr-FR" baseline="0" dirty="0" smtClean="0"/>
              <a:t> l’itinéraire GPX</a:t>
            </a:r>
          </a:p>
          <a:p>
            <a:r>
              <a:rPr lang="fr-FR" baseline="0" dirty="0" smtClean="0"/>
              <a:t>Avec l’outil </a:t>
            </a:r>
            <a:r>
              <a:rPr lang="fr-FR" baseline="0" dirty="0" err="1" smtClean="0"/>
              <a:t>Digitizer</a:t>
            </a:r>
            <a:r>
              <a:rPr lang="fr-FR" baseline="0" dirty="0" smtClean="0"/>
              <a:t>, sélectionner l’itinéraire. Puis clic droit -&gt; </a:t>
            </a:r>
            <a:r>
              <a:rPr lang="fr-FR" baseline="0" dirty="0" err="1" smtClean="0"/>
              <a:t>Analysis</a:t>
            </a:r>
            <a:r>
              <a:rPr lang="fr-FR" baseline="0" dirty="0" smtClean="0"/>
              <a:t>/</a:t>
            </a:r>
            <a:r>
              <a:rPr lang="fr-FR" baseline="0" dirty="0" err="1" smtClean="0"/>
              <a:t>Measurement</a:t>
            </a:r>
            <a:r>
              <a:rPr lang="fr-FR" baseline="0" dirty="0" smtClean="0"/>
              <a:t> -&gt; PATH PROFILE</a:t>
            </a:r>
          </a:p>
          <a:p>
            <a:r>
              <a:rPr lang="fr-FR" baseline="0" dirty="0" smtClean="0"/>
              <a:t>On peut aussi faire Menu Tools -&gt; </a:t>
            </a:r>
            <a:r>
              <a:rPr lang="fr-FR" baseline="0" dirty="0" err="1" smtClean="0"/>
              <a:t>Path</a:t>
            </a:r>
            <a:r>
              <a:rPr lang="fr-FR" baseline="0" dirty="0" smtClean="0"/>
              <a:t> profile et dessiner à la main le tracé voulu.</a:t>
            </a:r>
          </a:p>
          <a:p>
            <a:endParaRPr lang="fr-FR" baseline="0" dirty="0" smtClean="0"/>
          </a:p>
          <a:p>
            <a:r>
              <a:rPr lang="fr-FR" baseline="0" dirty="0" smtClean="0"/>
              <a:t>2) Menu Analyse -&gt; </a:t>
            </a:r>
            <a:r>
              <a:rPr lang="fr-FR" baseline="0" dirty="0" err="1" smtClean="0"/>
              <a:t>Generate</a:t>
            </a:r>
            <a:r>
              <a:rPr lang="fr-FR" baseline="0" dirty="0" smtClean="0"/>
              <a:t> Contours</a:t>
            </a:r>
          </a:p>
          <a:p>
            <a:pPr marL="171450" indent="-171450">
              <a:buFontTx/>
              <a:buChar char="-"/>
            </a:pPr>
            <a:r>
              <a:rPr lang="fr-FR" baseline="0" dirty="0" err="1" smtClean="0"/>
              <a:t>Interval</a:t>
            </a:r>
            <a:r>
              <a:rPr lang="fr-FR" baseline="0" dirty="0" smtClean="0"/>
              <a:t> entre 25 et 50m (intervalle plus petit = plus précis, moins lisible).</a:t>
            </a:r>
          </a:p>
          <a:p>
            <a:pPr marL="171450" indent="-171450">
              <a:buFontTx/>
              <a:buChar char="-"/>
            </a:pPr>
            <a:r>
              <a:rPr lang="fr-FR" baseline="0" dirty="0" smtClean="0"/>
              <a:t>On peut n’afficher que les contours au dessus de X mètres.</a:t>
            </a:r>
          </a:p>
          <a:p>
            <a:endParaRPr lang="fr-FR" baseline="0" dirty="0" smtClean="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28</a:t>
            </a:fld>
            <a:endParaRPr lang="fr-FR"/>
          </a:p>
        </p:txBody>
      </p:sp>
    </p:spTree>
    <p:extLst>
      <p:ext uri="{BB962C8B-B14F-4D97-AF65-F5344CB8AC3E}">
        <p14:creationId xmlns:p14="http://schemas.microsoft.com/office/powerpoint/2010/main" val="36071337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hangingPunct="0"/>
            <a:r>
              <a:rPr lang="fr-FR" sz="1200" kern="1200" dirty="0" smtClean="0">
                <a:solidFill>
                  <a:schemeClr val="tx1"/>
                </a:solidFill>
                <a:effectLst/>
                <a:latin typeface="+mn-lt"/>
                <a:ea typeface="+mn-ea"/>
                <a:cs typeface="+mn-cs"/>
              </a:rPr>
              <a:t>Informations</a:t>
            </a:r>
            <a:r>
              <a:rPr lang="fr-FR" sz="1200" kern="1200" baseline="0" dirty="0" smtClean="0">
                <a:solidFill>
                  <a:schemeClr val="tx1"/>
                </a:solidFill>
                <a:effectLst/>
                <a:latin typeface="+mn-lt"/>
                <a:ea typeface="+mn-ea"/>
                <a:cs typeface="+mn-cs"/>
              </a:rPr>
              <a:t> rattachées à une entité.</a:t>
            </a:r>
          </a:p>
          <a:p>
            <a:pPr hangingPunct="0"/>
            <a:endParaRPr lang="fr-FR" sz="1200" kern="1200" baseline="0" dirty="0" smtClean="0">
              <a:solidFill>
                <a:schemeClr val="tx1"/>
              </a:solidFill>
              <a:effectLst/>
              <a:latin typeface="+mn-lt"/>
              <a:ea typeface="+mn-ea"/>
              <a:cs typeface="+mn-cs"/>
            </a:endParaRPr>
          </a:p>
          <a:p>
            <a:pPr hangingPunct="0"/>
            <a:r>
              <a:rPr lang="fr-FR" sz="1200" kern="1200" baseline="0" dirty="0" smtClean="0">
                <a:solidFill>
                  <a:schemeClr val="tx1"/>
                </a:solidFill>
                <a:effectLst/>
                <a:latin typeface="+mn-lt"/>
                <a:ea typeface="+mn-ea"/>
                <a:cs typeface="+mn-cs"/>
              </a:rPr>
              <a:t>Exemple : une ville a un nom, département, pays, nb d’habitants</a:t>
            </a:r>
          </a:p>
          <a:p>
            <a:pPr hangingPunct="0"/>
            <a:r>
              <a:rPr lang="fr-FR" sz="1200" kern="1200" baseline="0" dirty="0" smtClean="0">
                <a:solidFill>
                  <a:schemeClr val="tx1"/>
                </a:solidFill>
                <a:effectLst/>
                <a:latin typeface="+mn-lt"/>
                <a:ea typeface="+mn-ea"/>
                <a:cs typeface="+mn-cs"/>
              </a:rPr>
              <a:t>Mais aussi des infos liées à la </a:t>
            </a:r>
            <a:r>
              <a:rPr lang="fr-FR" sz="1200" kern="1200" baseline="0" dirty="0" err="1" smtClean="0">
                <a:solidFill>
                  <a:schemeClr val="tx1"/>
                </a:solidFill>
                <a:effectLst/>
                <a:latin typeface="+mn-lt"/>
                <a:ea typeface="+mn-ea"/>
                <a:cs typeface="+mn-cs"/>
              </a:rPr>
              <a:t>carto</a:t>
            </a:r>
            <a:r>
              <a:rPr lang="fr-FR" sz="1200" kern="1200" baseline="0" dirty="0" smtClean="0">
                <a:solidFill>
                  <a:schemeClr val="tx1"/>
                </a:solidFill>
                <a:effectLst/>
                <a:latin typeface="+mn-lt"/>
                <a:ea typeface="+mn-ea"/>
                <a:cs typeface="+mn-cs"/>
              </a:rPr>
              <a:t> : altitude, coordonnées, distance par rapport à un repère</a:t>
            </a:r>
          </a:p>
          <a:p>
            <a:pPr hangingPunct="0"/>
            <a:endParaRPr lang="fr-FR" sz="1200" kern="1200" baseline="0" dirty="0" smtClean="0">
              <a:solidFill>
                <a:schemeClr val="tx1"/>
              </a:solidFill>
              <a:effectLst/>
              <a:latin typeface="+mn-lt"/>
              <a:ea typeface="+mn-ea"/>
              <a:cs typeface="+mn-cs"/>
            </a:endParaRPr>
          </a:p>
          <a:p>
            <a:pPr hangingPunct="0"/>
            <a:r>
              <a:rPr lang="fr-FR" sz="1200" kern="1200" baseline="0" dirty="0" smtClean="0">
                <a:solidFill>
                  <a:schemeClr val="tx1"/>
                </a:solidFill>
                <a:effectLst/>
                <a:latin typeface="+mn-lt"/>
                <a:ea typeface="+mn-ea"/>
                <a:cs typeface="+mn-cs"/>
              </a:rPr>
              <a:t>A partir des attributs : recherche complexe, dessins d’autres vecteurs, modification du style, séparation/fusion des couches</a:t>
            </a:r>
          </a:p>
          <a:p>
            <a:pPr hangingPunct="0"/>
            <a:endParaRPr lang="fr-FR" sz="1200" kern="1200" baseline="0" dirty="0" smtClean="0">
              <a:solidFill>
                <a:schemeClr val="tx1"/>
              </a:solidFill>
              <a:effectLst/>
              <a:latin typeface="+mn-lt"/>
              <a:ea typeface="+mn-ea"/>
              <a:cs typeface="+mn-cs"/>
            </a:endParaRPr>
          </a:p>
          <a:p>
            <a:pPr hangingPunct="0"/>
            <a:r>
              <a:rPr lang="fr-FR" sz="1200" kern="1200" baseline="0" dirty="0" smtClean="0">
                <a:solidFill>
                  <a:schemeClr val="tx1"/>
                </a:solidFill>
                <a:effectLst/>
                <a:latin typeface="+mn-lt"/>
                <a:ea typeface="+mn-ea"/>
                <a:cs typeface="+mn-cs"/>
              </a:rPr>
              <a:t>Import en masse d’entités</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29</a:t>
            </a:fld>
            <a:endParaRPr lang="fr-FR"/>
          </a:p>
        </p:txBody>
      </p:sp>
    </p:spTree>
    <p:extLst>
      <p:ext uri="{BB962C8B-B14F-4D97-AF65-F5344CB8AC3E}">
        <p14:creationId xmlns:p14="http://schemas.microsoft.com/office/powerpoint/2010/main" val="24651926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dirty="0" smtClean="0"/>
              <a:t>1) Symbole personnalisé</a:t>
            </a:r>
          </a:p>
          <a:p>
            <a:pPr marL="0" indent="0">
              <a:buFontTx/>
              <a:buNone/>
            </a:pPr>
            <a:r>
              <a:rPr lang="fr-FR" dirty="0" smtClean="0"/>
              <a:t>Barre d’outils Outils</a:t>
            </a:r>
            <a:r>
              <a:rPr lang="fr-FR" baseline="0" dirty="0" smtClean="0"/>
              <a:t> -&gt; Configurer -&gt; Styles de points</a:t>
            </a:r>
            <a:endParaRPr lang="fr-FR" dirty="0" smtClean="0"/>
          </a:p>
          <a:p>
            <a:pPr marL="171450" indent="-171450">
              <a:buFontTx/>
              <a:buChar char="-"/>
            </a:pPr>
            <a:r>
              <a:rPr lang="fr-FR" dirty="0" smtClean="0"/>
              <a:t>Créer le symbole personnalisé relais</a:t>
            </a:r>
          </a:p>
          <a:p>
            <a:pPr hangingPunct="0"/>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30</a:t>
            </a:fld>
            <a:endParaRPr lang="fr-FR"/>
          </a:p>
        </p:txBody>
      </p:sp>
    </p:spTree>
    <p:extLst>
      <p:ext uri="{BB962C8B-B14F-4D97-AF65-F5344CB8AC3E}">
        <p14:creationId xmlns:p14="http://schemas.microsoft.com/office/powerpoint/2010/main" val="3618179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Tx/>
              <a:buNone/>
            </a:pPr>
            <a:r>
              <a:rPr lang="fr-FR" dirty="0" smtClean="0"/>
              <a:t>2) Style de point personnalisé</a:t>
            </a:r>
          </a:p>
          <a:p>
            <a:pPr marL="171450" indent="-171450">
              <a:buFontTx/>
              <a:buChar char="-"/>
            </a:pPr>
            <a:r>
              <a:rPr lang="fr-FR" dirty="0" smtClean="0"/>
              <a:t>Créer un type de point « relais »</a:t>
            </a:r>
          </a:p>
          <a:p>
            <a:pPr marL="171450" indent="-171450">
              <a:buFontTx/>
              <a:buChar char="-"/>
            </a:pPr>
            <a:r>
              <a:rPr lang="fr-FR" baseline="0" dirty="0" smtClean="0"/>
              <a:t>Attribuer le symbole relais</a:t>
            </a:r>
            <a:endParaRPr lang="fr-FR" dirty="0" smtClean="0"/>
          </a:p>
          <a:p>
            <a:endParaRPr lang="fr-FR" baseline="0" dirty="0" smtClean="0"/>
          </a:p>
        </p:txBody>
      </p:sp>
    </p:spTree>
    <p:extLst>
      <p:ext uri="{BB962C8B-B14F-4D97-AF65-F5344CB8AC3E}">
        <p14:creationId xmlns:p14="http://schemas.microsoft.com/office/powerpoint/2010/main" val="633589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3</a:t>
            </a:fld>
            <a:endParaRPr lang="fr-FR"/>
          </a:p>
        </p:txBody>
      </p:sp>
    </p:spTree>
    <p:extLst>
      <p:ext uri="{BB962C8B-B14F-4D97-AF65-F5344CB8AC3E}">
        <p14:creationId xmlns:p14="http://schemas.microsoft.com/office/powerpoint/2010/main" val="1197397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smtClean="0"/>
          </a:p>
          <a:p>
            <a:pPr marL="0" indent="0">
              <a:buFontTx/>
              <a:buNone/>
            </a:pPr>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Ploter un point, le créer en type</a:t>
            </a:r>
            <a:r>
              <a:rPr lang="fr-FR" baseline="0" dirty="0" smtClean="0"/>
              <a:t> de point </a:t>
            </a:r>
            <a:r>
              <a:rPr lang="fr-FR" dirty="0" smtClean="0"/>
              <a:t>« relais » pour constater le symbole.</a:t>
            </a:r>
          </a:p>
          <a:p>
            <a:pPr marL="0" marR="0" indent="0" algn="l" defTabSz="914400" rtl="0" eaLnBrk="1" fontAlgn="auto" latinLnBrk="0" hangingPunct="1">
              <a:lnSpc>
                <a:spcPct val="100000"/>
              </a:lnSpc>
              <a:spcBef>
                <a:spcPts val="0"/>
              </a:spcBef>
              <a:spcAft>
                <a:spcPts val="0"/>
              </a:spcAft>
              <a:buClrTx/>
              <a:buSzTx/>
              <a:buFontTx/>
              <a:buNone/>
              <a:tabLst/>
              <a:defRPr/>
            </a:pPr>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3) Style de surface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fr-FR" dirty="0" smtClean="0"/>
              <a:t>Barre d’outils Outils</a:t>
            </a:r>
            <a:r>
              <a:rPr lang="fr-FR" baseline="0" dirty="0" smtClean="0"/>
              <a:t> -&gt; Configurer -&gt; Styles de points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fr-FR" dirty="0" smtClean="0"/>
              <a:t>Créer un type de surface « territoire » </a:t>
            </a:r>
            <a:r>
              <a:rPr lang="fr-FR" baseline="0" dirty="0" smtClean="0"/>
              <a:t>lui attribuer un style avec bordure </a:t>
            </a:r>
            <a:r>
              <a:rPr lang="fr-FR" baseline="0" dirty="0" err="1" smtClean="0"/>
              <a:t>Dash</a:t>
            </a:r>
            <a:r>
              <a:rPr lang="fr-FR" baseline="0" dirty="0" smtClean="0"/>
              <a:t> et traits diagonaux</a:t>
            </a:r>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fr-FR" dirty="0" smtClean="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32</a:t>
            </a:fld>
            <a:endParaRPr lang="fr-FR"/>
          </a:p>
        </p:txBody>
      </p:sp>
    </p:spTree>
    <p:extLst>
      <p:ext uri="{BB962C8B-B14F-4D97-AF65-F5344CB8AC3E}">
        <p14:creationId xmlns:p14="http://schemas.microsoft.com/office/powerpoint/2010/main" val="4413855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hangingPunct="0"/>
            <a:r>
              <a:rPr lang="fr-FR" sz="1200" kern="1200" dirty="0" smtClean="0">
                <a:solidFill>
                  <a:schemeClr val="tx1"/>
                </a:solidFill>
                <a:effectLst/>
                <a:latin typeface="+mn-lt"/>
                <a:ea typeface="+mn-ea"/>
                <a:cs typeface="+mn-cs"/>
              </a:rPr>
              <a:t>Pour créer une trace GPS il suffit de tracer une ligne en suivant le chemin voulu. Il est possible de rajouter des PPO, des points, des itinéraires Bis. Il faudra enregistrer la couche sous format GPX.</a:t>
            </a:r>
          </a:p>
          <a:p>
            <a:pPr hangingPunct="0"/>
            <a:r>
              <a:rPr lang="fr-FR" sz="1200" kern="1200" dirty="0" smtClean="0">
                <a:solidFill>
                  <a:schemeClr val="tx1"/>
                </a:solidFill>
                <a:effectLst/>
                <a:latin typeface="+mn-lt"/>
                <a:ea typeface="+mn-ea"/>
                <a:cs typeface="+mn-cs"/>
              </a:rPr>
              <a:t> </a:t>
            </a:r>
          </a:p>
          <a:p>
            <a:pPr hangingPunct="0"/>
            <a:r>
              <a:rPr lang="fr-FR" sz="1200" kern="1200" dirty="0" smtClean="0">
                <a:solidFill>
                  <a:schemeClr val="tx1"/>
                </a:solidFill>
                <a:effectLst/>
                <a:latin typeface="+mn-lt"/>
                <a:ea typeface="+mn-ea"/>
                <a:cs typeface="+mn-cs"/>
              </a:rPr>
              <a:t>Brancher le GPS en USB. Celui-ci est reconnu comme une clé USB. A la racine se trouve un dossier </a:t>
            </a:r>
            <a:r>
              <a:rPr lang="fr-FR" sz="1200" b="1" kern="1200" dirty="0" smtClean="0">
                <a:solidFill>
                  <a:schemeClr val="tx1"/>
                </a:solidFill>
                <a:effectLst/>
                <a:latin typeface="+mn-lt"/>
                <a:ea typeface="+mn-ea"/>
                <a:cs typeface="+mn-cs"/>
              </a:rPr>
              <a:t>GPX</a:t>
            </a:r>
            <a:r>
              <a:rPr lang="fr-FR" sz="1200" kern="1200" dirty="0" smtClean="0">
                <a:solidFill>
                  <a:schemeClr val="tx1"/>
                </a:solidFill>
                <a:effectLst/>
                <a:latin typeface="+mn-lt"/>
                <a:ea typeface="+mn-ea"/>
                <a:cs typeface="+mn-cs"/>
              </a:rPr>
              <a:t>, qui lui même contient un dossier </a:t>
            </a:r>
            <a:r>
              <a:rPr lang="fr-FR" sz="1200" b="1" kern="1200" dirty="0" err="1" smtClean="0">
                <a:solidFill>
                  <a:schemeClr val="tx1"/>
                </a:solidFill>
                <a:effectLst/>
                <a:latin typeface="+mn-lt"/>
                <a:ea typeface="+mn-ea"/>
                <a:cs typeface="+mn-cs"/>
              </a:rPr>
              <a:t>current</a:t>
            </a:r>
            <a:r>
              <a:rPr lang="fr-FR" sz="1200" kern="1200" dirty="0" smtClean="0">
                <a:solidFill>
                  <a:schemeClr val="tx1"/>
                </a:solidFill>
                <a:effectLst/>
                <a:latin typeface="+mn-lt"/>
                <a:ea typeface="+mn-ea"/>
                <a:cs typeface="+mn-cs"/>
              </a:rPr>
              <a:t>. Il faudra placer votre nouvelle trace dans le dossier GPX. Le dossier </a:t>
            </a:r>
            <a:r>
              <a:rPr lang="fr-FR" sz="1200" kern="1200" dirty="0" err="1" smtClean="0">
                <a:solidFill>
                  <a:schemeClr val="tx1"/>
                </a:solidFill>
                <a:effectLst/>
                <a:latin typeface="+mn-lt"/>
                <a:ea typeface="+mn-ea"/>
                <a:cs typeface="+mn-cs"/>
              </a:rPr>
              <a:t>current</a:t>
            </a:r>
            <a:r>
              <a:rPr lang="fr-FR" sz="1200" kern="1200" dirty="0" smtClean="0">
                <a:solidFill>
                  <a:schemeClr val="tx1"/>
                </a:solidFill>
                <a:effectLst/>
                <a:latin typeface="+mn-lt"/>
                <a:ea typeface="+mn-ea"/>
                <a:cs typeface="+mn-cs"/>
              </a:rPr>
              <a:t> contient les traces qui ont été prises en compte par le GPS.</a:t>
            </a:r>
          </a:p>
          <a:p>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33</a:t>
            </a:fld>
            <a:endParaRPr lang="fr-FR"/>
          </a:p>
        </p:txBody>
      </p:sp>
    </p:spTree>
    <p:extLst>
      <p:ext uri="{BB962C8B-B14F-4D97-AF65-F5344CB8AC3E}">
        <p14:creationId xmlns:p14="http://schemas.microsoft.com/office/powerpoint/2010/main" val="27394312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GM : Android et </a:t>
            </a:r>
            <a:r>
              <a:rPr lang="fr-FR" dirty="0" err="1" smtClean="0"/>
              <a:t>iOS</a:t>
            </a:r>
            <a:r>
              <a:rPr lang="fr-FR" dirty="0" smtClean="0"/>
              <a:t>, Cartes hors ligne, Gratuit</a:t>
            </a:r>
          </a:p>
          <a:p>
            <a:r>
              <a:rPr lang="fr-FR" dirty="0" smtClean="0"/>
              <a:t>Alpine </a:t>
            </a:r>
            <a:r>
              <a:rPr lang="fr-FR" dirty="0" err="1" smtClean="0"/>
              <a:t>quest</a:t>
            </a:r>
            <a:r>
              <a:rPr lang="fr-FR" dirty="0" smtClean="0"/>
              <a:t> : Android,</a:t>
            </a:r>
            <a:r>
              <a:rPr lang="fr-FR" baseline="0" dirty="0" smtClean="0"/>
              <a:t> </a:t>
            </a:r>
            <a:r>
              <a:rPr lang="fr-FR" dirty="0" smtClean="0"/>
              <a:t>Cartes hors ligne, 8€, Version Lite gratuite</a:t>
            </a:r>
          </a:p>
          <a:p>
            <a:endParaRPr lang="fr-FR" dirty="0"/>
          </a:p>
        </p:txBody>
      </p:sp>
    </p:spTree>
    <p:extLst>
      <p:ext uri="{BB962C8B-B14F-4D97-AF65-F5344CB8AC3E}">
        <p14:creationId xmlns:p14="http://schemas.microsoft.com/office/powerpoint/2010/main" val="17277296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6039727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8249678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Conclusion</a:t>
            </a:r>
          </a:p>
          <a:p>
            <a:pPr marL="171450" indent="-171450">
              <a:buFontTx/>
              <a:buChar char="-"/>
            </a:pPr>
            <a:r>
              <a:rPr lang="fr-FR" dirty="0" smtClean="0"/>
              <a:t>On peut faire beaucoup de choses avec GM</a:t>
            </a:r>
          </a:p>
          <a:p>
            <a:pPr marL="171450" indent="-171450">
              <a:buFontTx/>
              <a:buChar char="-"/>
            </a:pPr>
            <a:r>
              <a:rPr lang="fr-FR" dirty="0" smtClean="0"/>
              <a:t>On peut souvent faire </a:t>
            </a:r>
            <a:r>
              <a:rPr lang="fr-FR" smtClean="0"/>
              <a:t>plus simple</a:t>
            </a:r>
            <a:endParaRPr lang="fr-F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40</a:t>
            </a:fld>
            <a:endParaRPr lang="fr-FR"/>
          </a:p>
        </p:txBody>
      </p:sp>
    </p:spTree>
    <p:extLst>
      <p:ext uri="{BB962C8B-B14F-4D97-AF65-F5344CB8AC3E}">
        <p14:creationId xmlns:p14="http://schemas.microsoft.com/office/powerpoint/2010/main" val="3348190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Préparer</a:t>
            </a:r>
            <a:r>
              <a:rPr lang="fr-FR" baseline="0" dirty="0" smtClean="0"/>
              <a:t> les itinéraires</a:t>
            </a:r>
          </a:p>
          <a:p>
            <a:r>
              <a:rPr lang="fr-FR" baseline="0" dirty="0" smtClean="0"/>
              <a:t>Vérifier le dénivelé, la distance, l’</a:t>
            </a:r>
            <a:r>
              <a:rPr lang="fr-FR" baseline="0" dirty="0" err="1" smtClean="0"/>
              <a:t>intervisibilité</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4</a:t>
            </a:fld>
            <a:endParaRPr lang="fr-FR"/>
          </a:p>
        </p:txBody>
      </p:sp>
    </p:spTree>
    <p:extLst>
      <p:ext uri="{BB962C8B-B14F-4D97-AF65-F5344CB8AC3E}">
        <p14:creationId xmlns:p14="http://schemas.microsoft.com/office/powerpoint/2010/main" val="1859539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Générer</a:t>
            </a:r>
            <a:r>
              <a:rPr lang="fr-FR" baseline="0" dirty="0" smtClean="0"/>
              <a:t> les lignes de crêtes, thalweg, courbes de niveau</a:t>
            </a:r>
          </a:p>
          <a:p>
            <a:r>
              <a:rPr lang="fr-FR" dirty="0" err="1" smtClean="0"/>
              <a:t>Intervisibilité</a:t>
            </a:r>
            <a:endParaRPr lang="fr-FR" dirty="0" smtClean="0"/>
          </a:p>
          <a:p>
            <a:r>
              <a:rPr lang="fr-FR" dirty="0" smtClean="0"/>
              <a:t>Carte</a:t>
            </a:r>
            <a:r>
              <a:rPr lang="fr-FR" baseline="0" dirty="0" smtClean="0"/>
              <a:t> de pentes</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5</a:t>
            </a:fld>
            <a:endParaRPr lang="fr-FR"/>
          </a:p>
        </p:txBody>
      </p:sp>
    </p:spTree>
    <p:extLst>
      <p:ext uri="{BB962C8B-B14F-4D97-AF65-F5344CB8AC3E}">
        <p14:creationId xmlns:p14="http://schemas.microsoft.com/office/powerpoint/2010/main" val="3948554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Suivi unités AMI/ENI</a:t>
            </a:r>
          </a:p>
          <a:p>
            <a:r>
              <a:rPr lang="fr-FR" dirty="0" smtClean="0"/>
              <a:t>boxes</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6</a:t>
            </a:fld>
            <a:endParaRPr lang="fr-FR"/>
          </a:p>
        </p:txBody>
      </p:sp>
    </p:spTree>
    <p:extLst>
      <p:ext uri="{BB962C8B-B14F-4D97-AF65-F5344CB8AC3E}">
        <p14:creationId xmlns:p14="http://schemas.microsoft.com/office/powerpoint/2010/main" val="3215800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Quels types de données peut on rencontrer ?</a:t>
            </a:r>
          </a:p>
          <a:p>
            <a:endParaRPr lang="fr-FR" dirty="0" smtClean="0"/>
          </a:p>
          <a:p>
            <a:r>
              <a:rPr lang="fr-FR" dirty="0" smtClean="0"/>
              <a:t>RASTER</a:t>
            </a:r>
          </a:p>
          <a:p>
            <a:pPr marL="171450" indent="-171450">
              <a:buFontTx/>
              <a:buChar char="-"/>
            </a:pPr>
            <a:r>
              <a:rPr lang="fr-FR" baseline="0" dirty="0" smtClean="0"/>
              <a:t>Images dont chaque pixel a une coordonnée.</a:t>
            </a:r>
          </a:p>
          <a:p>
            <a:pPr marL="171450" indent="-171450">
              <a:buFontTx/>
              <a:buChar char="-"/>
            </a:pPr>
            <a:r>
              <a:rPr lang="fr-FR" baseline="0" dirty="0" smtClean="0"/>
              <a:t>Données non modifiables utilisées comme fond.</a:t>
            </a:r>
          </a:p>
          <a:p>
            <a:pPr marL="171450" indent="-171450">
              <a:buFontTx/>
              <a:buChar char="-"/>
            </a:pPr>
            <a:r>
              <a:rPr lang="fr-FR" baseline="0" dirty="0" smtClean="0"/>
              <a:t>Cartes scannées, images </a:t>
            </a:r>
            <a:r>
              <a:rPr lang="fr-FR" baseline="0" dirty="0" err="1" smtClean="0"/>
              <a:t>sat</a:t>
            </a:r>
            <a:r>
              <a:rPr lang="fr-FR" baseline="0" dirty="0" smtClean="0"/>
              <a:t> et drones</a:t>
            </a:r>
          </a:p>
          <a:p>
            <a:pPr marL="171450" indent="-171450">
              <a:buFontTx/>
              <a:buChar char="-"/>
            </a:pPr>
            <a:r>
              <a:rPr lang="fr-FR" baseline="0" dirty="0" smtClean="0"/>
              <a:t>Formats courants : USRP, GEOTIF, ECW</a:t>
            </a: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7</a:t>
            </a:fld>
            <a:endParaRPr lang="fr-FR"/>
          </a:p>
        </p:txBody>
      </p:sp>
    </p:spTree>
    <p:extLst>
      <p:ext uri="{BB962C8B-B14F-4D97-AF65-F5344CB8AC3E}">
        <p14:creationId xmlns:p14="http://schemas.microsoft.com/office/powerpoint/2010/main" val="2621188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Tx/>
              <a:buNone/>
            </a:pPr>
            <a:r>
              <a:rPr lang="fr-FR" baseline="0" dirty="0" smtClean="0"/>
              <a:t>Vecteurs</a:t>
            </a:r>
          </a:p>
          <a:p>
            <a:pPr marL="171450" indent="-171450">
              <a:buFontTx/>
              <a:buChar char="-"/>
            </a:pPr>
            <a:r>
              <a:rPr lang="fr-FR" baseline="0" dirty="0" smtClean="0"/>
              <a:t>Dessin, style personnalisable</a:t>
            </a:r>
          </a:p>
          <a:p>
            <a:pPr marL="171450" indent="-171450">
              <a:buFontTx/>
              <a:buChar char="-"/>
            </a:pPr>
            <a:r>
              <a:rPr lang="fr-FR" baseline="0" dirty="0" smtClean="0"/>
              <a:t>Métadonnées</a:t>
            </a:r>
          </a:p>
          <a:p>
            <a:pPr marL="171450" indent="-171450">
              <a:buFontTx/>
              <a:buChar char="-"/>
            </a:pPr>
            <a:r>
              <a:rPr lang="fr-FR" baseline="0" dirty="0" smtClean="0"/>
              <a:t>Formats courants : SHP, KML/KMZ, VMAP</a:t>
            </a:r>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8</a:t>
            </a:fld>
            <a:endParaRPr lang="fr-FR"/>
          </a:p>
        </p:txBody>
      </p:sp>
    </p:spTree>
    <p:extLst>
      <p:ext uri="{BB962C8B-B14F-4D97-AF65-F5344CB8AC3E}">
        <p14:creationId xmlns:p14="http://schemas.microsoft.com/office/powerpoint/2010/main" val="2408800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Tx/>
              <a:buNone/>
            </a:pPr>
            <a:r>
              <a:rPr lang="fr-FR" baseline="0" dirty="0" smtClean="0"/>
              <a:t>Relief</a:t>
            </a:r>
          </a:p>
          <a:p>
            <a:pPr marL="171450" indent="-171450">
              <a:buFontTx/>
              <a:buChar char="-"/>
            </a:pPr>
            <a:r>
              <a:rPr lang="fr-FR" dirty="0" smtClean="0"/>
              <a:t>MNT : </a:t>
            </a:r>
            <a:r>
              <a:rPr lang="fr-FR" dirty="0" err="1" smtClean="0"/>
              <a:t>Modele</a:t>
            </a:r>
            <a:r>
              <a:rPr lang="fr-FR" baseline="0" dirty="0" smtClean="0"/>
              <a:t> </a:t>
            </a:r>
            <a:r>
              <a:rPr lang="fr-FR" baseline="0" dirty="0" err="1" smtClean="0"/>
              <a:t>Numerique</a:t>
            </a:r>
            <a:r>
              <a:rPr lang="fr-FR" baseline="0" dirty="0" smtClean="0"/>
              <a:t> Terrain (DTED)</a:t>
            </a:r>
          </a:p>
          <a:p>
            <a:pPr marL="171450" indent="-171450">
              <a:buFontTx/>
              <a:buChar char="-"/>
            </a:pPr>
            <a:r>
              <a:rPr lang="fr-FR" baseline="0" dirty="0" smtClean="0"/>
              <a:t>MNA : MN Altitude (sursol : végétation, bâtiment)</a:t>
            </a:r>
          </a:p>
          <a:p>
            <a:pPr marL="171450" indent="-171450">
              <a:buFontTx/>
              <a:buChar char="-"/>
            </a:pPr>
            <a:r>
              <a:rPr lang="fr-FR" baseline="0" dirty="0" smtClean="0"/>
              <a:t>6 niveaux de précisions : 0 à 5</a:t>
            </a:r>
          </a:p>
          <a:p>
            <a:pPr marL="171450" indent="-171450">
              <a:buFontTx/>
              <a:buChar char="-"/>
            </a:pPr>
            <a:r>
              <a:rPr lang="fr-FR" baseline="0" dirty="0" smtClean="0"/>
              <a:t>Formats courants : DTED</a:t>
            </a:r>
            <a:endParaRPr lang="fr-FR" dirty="0"/>
          </a:p>
        </p:txBody>
      </p:sp>
      <p:sp>
        <p:nvSpPr>
          <p:cNvPr id="4" name="Espace réservé du numéro de diapositive 3"/>
          <p:cNvSpPr>
            <a:spLocks noGrp="1"/>
          </p:cNvSpPr>
          <p:nvPr>
            <p:ph type="sldNum" sz="quarter" idx="10"/>
          </p:nvPr>
        </p:nvSpPr>
        <p:spPr/>
        <p:txBody>
          <a:bodyPr/>
          <a:lstStyle/>
          <a:p>
            <a:fld id="{474BD0D7-0D9F-4D34-AE75-DF05F8DD5558}" type="slidenum">
              <a:rPr lang="fr-FR" smtClean="0"/>
              <a:pPr/>
              <a:t>9</a:t>
            </a:fld>
            <a:endParaRPr lang="fr-FR"/>
          </a:p>
        </p:txBody>
      </p:sp>
    </p:spTree>
    <p:extLst>
      <p:ext uri="{BB962C8B-B14F-4D97-AF65-F5344CB8AC3E}">
        <p14:creationId xmlns:p14="http://schemas.microsoft.com/office/powerpoint/2010/main" val="14388078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BE"/>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BE"/>
          </a:p>
        </p:txBody>
      </p:sp>
      <p:sp>
        <p:nvSpPr>
          <p:cNvPr id="4" name="Espace réservé de la date 3"/>
          <p:cNvSpPr>
            <a:spLocks noGrp="1"/>
          </p:cNvSpPr>
          <p:nvPr>
            <p:ph type="dt" sz="half" idx="10"/>
          </p:nvPr>
        </p:nvSpPr>
        <p:spPr/>
        <p:txBody>
          <a:bodyPr/>
          <a:lstStyle/>
          <a:p>
            <a:fld id="{AA309A6D-C09C-4548-B29A-6CF363A7E532}" type="datetimeFigureOut">
              <a:rPr lang="fr-FR" smtClean="0"/>
              <a:pPr/>
              <a:t>26/05/2021</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BE"/>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e la date 3"/>
          <p:cNvSpPr>
            <a:spLocks noGrp="1"/>
          </p:cNvSpPr>
          <p:nvPr>
            <p:ph type="dt" sz="half" idx="10"/>
          </p:nvPr>
        </p:nvSpPr>
        <p:spPr/>
        <p:txBody>
          <a:bodyPr/>
          <a:lstStyle/>
          <a:p>
            <a:fld id="{AA309A6D-C09C-4548-B29A-6CF363A7E532}" type="datetimeFigureOut">
              <a:rPr lang="fr-FR" smtClean="0"/>
              <a:pPr/>
              <a:t>26/05/2021</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199037" y="-4760"/>
            <a:ext cx="944962" cy="944962"/>
          </a:xfrm>
          <a:prstGeom prst="rect">
            <a:avLst/>
          </a:prstGeom>
        </p:spPr>
      </p:pic>
      <p:pic>
        <p:nvPicPr>
          <p:cNvPr id="8" name="Imag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4761"/>
            <a:ext cx="1060796" cy="94496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Espace réservé de la date 10"/>
          <p:cNvSpPr>
            <a:spLocks noGrp="1"/>
          </p:cNvSpPr>
          <p:nvPr>
            <p:ph type="dt" sz="half" idx="10"/>
          </p:nvPr>
        </p:nvSpPr>
        <p:spPr/>
        <p:txBody>
          <a:bodyPr/>
          <a:lstStyle>
            <a:lvl1pPr>
              <a:defRPr/>
            </a:lvl1pPr>
          </a:lstStyle>
          <a:p>
            <a:pPr>
              <a:defRPr/>
            </a:pPr>
            <a:endParaRPr lang="fr-FR"/>
          </a:p>
        </p:txBody>
      </p:sp>
      <p:sp>
        <p:nvSpPr>
          <p:cNvPr id="3" name="Espace réservé du pied de page 27"/>
          <p:cNvSpPr>
            <a:spLocks noGrp="1"/>
          </p:cNvSpPr>
          <p:nvPr>
            <p:ph type="ftr" sz="quarter" idx="11"/>
          </p:nvPr>
        </p:nvSpPr>
        <p:spPr/>
        <p:txBody>
          <a:bodyPr/>
          <a:lstStyle>
            <a:lvl1pPr>
              <a:defRPr/>
            </a:lvl1pPr>
          </a:lstStyle>
          <a:p>
            <a:pPr>
              <a:defRPr/>
            </a:pPr>
            <a:endParaRPr lang="fr-FR"/>
          </a:p>
        </p:txBody>
      </p:sp>
      <p:sp>
        <p:nvSpPr>
          <p:cNvPr id="4" name="Espace réservé du numéro de diapositive 4"/>
          <p:cNvSpPr>
            <a:spLocks noGrp="1"/>
          </p:cNvSpPr>
          <p:nvPr>
            <p:ph type="sldNum" sz="quarter" idx="12"/>
          </p:nvPr>
        </p:nvSpPr>
        <p:spPr/>
        <p:txBody>
          <a:bodyPr/>
          <a:lstStyle>
            <a:lvl1pPr>
              <a:defRPr/>
            </a:lvl1pPr>
          </a:lstStyle>
          <a:p>
            <a:pPr>
              <a:defRPr/>
            </a:pPr>
            <a:fld id="{6BB9862F-5C52-4C31-A711-B3C97C7B8CE0}" type="slidenum">
              <a:rPr lang="fr-FR"/>
              <a:pPr>
                <a:defRPr/>
              </a:pPr>
              <a:t>‹N°›</a:t>
            </a:fld>
            <a:endParaRPr lang="fr-FR"/>
          </a:p>
        </p:txBody>
      </p:sp>
    </p:spTree>
    <p:extLst>
      <p:ext uri="{BB962C8B-B14F-4D97-AF65-F5344CB8AC3E}">
        <p14:creationId xmlns:p14="http://schemas.microsoft.com/office/powerpoint/2010/main" val="24504520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Cliquez pour modifier le style du titre</a:t>
            </a:r>
            <a:endParaRPr lang="fr-BE"/>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309A6D-C09C-4548-B29A-6CF363A7E532}" type="datetimeFigureOut">
              <a:rPr lang="fr-FR" smtClean="0"/>
              <a:pPr/>
              <a:t>26/05/2021</a:t>
            </a:fld>
            <a:endParaRPr lang="fr-BE"/>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BE"/>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4668DC-857F-487D-BFFA-8C0CA5037977}" type="slidenum">
              <a:rPr lang="fr-BE" smtClean="0"/>
              <a:pPr/>
              <a:t>‹N°›</a:t>
            </a:fld>
            <a:endParaRPr lang="fr-BE"/>
          </a:p>
        </p:txBody>
      </p:sp>
      <p:pic>
        <p:nvPicPr>
          <p:cNvPr id="7" name="Image 6"/>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bluemarblegeo.com/knowledgebase/"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liveuamap.com/"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opencellid.org/"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685800" y="568375"/>
            <a:ext cx="7772400" cy="1470025"/>
          </a:xfrm>
        </p:spPr>
        <p:txBody>
          <a:bodyPr/>
          <a:lstStyle/>
          <a:p>
            <a:r>
              <a:rPr lang="fr-FR" dirty="0" smtClean="0"/>
              <a:t>Global Mapper</a:t>
            </a:r>
            <a:endParaRPr lang="fr-FR" dirty="0"/>
          </a:p>
        </p:txBody>
      </p:sp>
      <p:sp>
        <p:nvSpPr>
          <p:cNvPr id="3" name="Sous-titre 2"/>
          <p:cNvSpPr>
            <a:spLocks noGrp="1"/>
          </p:cNvSpPr>
          <p:nvPr>
            <p:ph type="subTitle" idx="1"/>
          </p:nvPr>
        </p:nvSpPr>
        <p:spPr>
          <a:xfrm>
            <a:off x="1371600" y="2060978"/>
            <a:ext cx="6400800" cy="1752600"/>
          </a:xfrm>
        </p:spPr>
        <p:txBody>
          <a:bodyPr/>
          <a:lstStyle/>
          <a:p>
            <a:r>
              <a:rPr lang="fr-FR" dirty="0" smtClean="0"/>
              <a:t>Découverte des fonctionnalités</a:t>
            </a:r>
            <a:endParaRPr lang="fr-FR" dirty="0"/>
          </a:p>
        </p:txBody>
      </p:sp>
      <p:pic>
        <p:nvPicPr>
          <p:cNvPr id="4" name="Image 3"/>
          <p:cNvPicPr>
            <a:picLocks noChangeAspect="1"/>
          </p:cNvPicPr>
          <p:nvPr/>
        </p:nvPicPr>
        <p:blipFill>
          <a:blip r:embed="rId3"/>
          <a:stretch>
            <a:fillRect/>
          </a:stretch>
        </p:blipFill>
        <p:spPr>
          <a:xfrm>
            <a:off x="3352800" y="4005064"/>
            <a:ext cx="2438400" cy="24384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Système de couches</a:t>
            </a:r>
            <a:endParaRPr lang="fr-FR" dirty="0"/>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7667" y="1700808"/>
            <a:ext cx="7030598" cy="3866829"/>
          </a:xfrm>
          <a:prstGeom prst="rect">
            <a:avLst/>
          </a:prstGeom>
          <a:ln>
            <a:solidFill>
              <a:schemeClr val="tx1"/>
            </a:solidFill>
          </a:ln>
        </p:spPr>
      </p:pic>
      <p:pic>
        <p:nvPicPr>
          <p:cNvPr id="4" name="Image 3"/>
          <p:cNvPicPr>
            <a:picLocks noChangeAspect="1"/>
          </p:cNvPicPr>
          <p:nvPr/>
        </p:nvPicPr>
        <p:blipFill>
          <a:blip r:embed="rId4"/>
          <a:stretch>
            <a:fillRect/>
          </a:stretch>
        </p:blipFill>
        <p:spPr>
          <a:xfrm>
            <a:off x="27076" y="3204123"/>
            <a:ext cx="2820014" cy="3640592"/>
          </a:xfrm>
          <a:prstGeom prst="rect">
            <a:avLst/>
          </a:prstGeom>
          <a:ln>
            <a:solidFill>
              <a:schemeClr val="tx1"/>
            </a:solid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 projection</a:t>
            </a:r>
          </a:p>
        </p:txBody>
      </p:sp>
      <p:sp>
        <p:nvSpPr>
          <p:cNvPr id="3" name="Espace réservé du contenu 2"/>
          <p:cNvSpPr>
            <a:spLocks noGrp="1"/>
          </p:cNvSpPr>
          <p:nvPr>
            <p:ph idx="1"/>
          </p:nvPr>
        </p:nvSpPr>
        <p:spPr/>
        <p:txBody>
          <a:bodyPr>
            <a:normAutofit fontScale="92500" lnSpcReduction="10000"/>
          </a:bodyPr>
          <a:lstStyle/>
          <a:p>
            <a:r>
              <a:rPr lang="fr-FR" dirty="0" smtClean="0"/>
              <a:t>Une projection est une manière de représenter le globe terrestre sur un </a:t>
            </a:r>
            <a:r>
              <a:rPr lang="fr-FR" dirty="0"/>
              <a:t>plan </a:t>
            </a:r>
            <a:r>
              <a:rPr lang="fr-FR" dirty="0" smtClean="0"/>
              <a:t>2D.</a:t>
            </a:r>
            <a:endParaRPr lang="fr-FR" dirty="0"/>
          </a:p>
          <a:p>
            <a:endParaRPr lang="fr-FR" dirty="0"/>
          </a:p>
          <a:p>
            <a:r>
              <a:rPr lang="fr-FR" dirty="0" err="1" smtClean="0"/>
              <a:t>GlobalMapper</a:t>
            </a:r>
            <a:r>
              <a:rPr lang="fr-FR" dirty="0" smtClean="0"/>
              <a:t> </a:t>
            </a:r>
            <a:r>
              <a:rPr lang="fr-FR" dirty="0"/>
              <a:t>gère les différentes projections de façon </a:t>
            </a:r>
            <a:r>
              <a:rPr lang="fr-FR" dirty="0" smtClean="0"/>
              <a:t>transparente.</a:t>
            </a:r>
            <a:endParaRPr lang="fr-FR" dirty="0"/>
          </a:p>
          <a:p>
            <a:endParaRPr lang="fr-FR" dirty="0"/>
          </a:p>
          <a:p>
            <a:r>
              <a:rPr lang="fr-FR" dirty="0"/>
              <a:t>Si une mauvaise projection est choisie lors de l’import, la carte apparaîtra déformée, et les points seront décalés ou non </a:t>
            </a:r>
            <a:r>
              <a:rPr lang="fr-FR" dirty="0" smtClean="0"/>
              <a:t>affichés.</a:t>
            </a:r>
            <a:endParaRPr lang="fr-FR" dirty="0"/>
          </a:p>
        </p:txBody>
      </p:sp>
    </p:spTree>
    <p:extLst>
      <p:ext uri="{BB962C8B-B14F-4D97-AF65-F5344CB8AC3E}">
        <p14:creationId xmlns:p14="http://schemas.microsoft.com/office/powerpoint/2010/main" val="19326255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Interface</a:t>
            </a:r>
            <a:endParaRPr lang="fr-FR" dirty="0"/>
          </a:p>
        </p:txBody>
      </p:sp>
      <p:pic>
        <p:nvPicPr>
          <p:cNvPr id="9218" name="Picture 2"/>
          <p:cNvPicPr>
            <a:picLocks noChangeAspect="1" noChangeArrowheads="1"/>
          </p:cNvPicPr>
          <p:nvPr/>
        </p:nvPicPr>
        <p:blipFill>
          <a:blip r:embed="rId3"/>
          <a:srcRect/>
          <a:stretch>
            <a:fillRect/>
          </a:stretch>
        </p:blipFill>
        <p:spPr bwMode="auto">
          <a:xfrm>
            <a:off x="428596" y="1249404"/>
            <a:ext cx="8358214" cy="5608596"/>
          </a:xfrm>
          <a:prstGeom prst="rect">
            <a:avLst/>
          </a:prstGeom>
          <a:noFill/>
          <a:ln w="9525">
            <a:noFill/>
            <a:miter lim="800000"/>
            <a:headEnd/>
            <a:tailEnd/>
          </a:ln>
          <a:effectLst/>
        </p:spPr>
      </p:pic>
    </p:spTree>
    <p:extLst>
      <p:ext uri="{BB962C8B-B14F-4D97-AF65-F5344CB8AC3E}">
        <p14:creationId xmlns:p14="http://schemas.microsoft.com/office/powerpoint/2010/main" val="20768167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Configuration</a:t>
            </a:r>
            <a:endParaRPr lang="fr-FR" dirty="0"/>
          </a:p>
        </p:txBody>
      </p:sp>
      <p:pic>
        <p:nvPicPr>
          <p:cNvPr id="4" name="Image 3"/>
          <p:cNvPicPr>
            <a:picLocks noChangeAspect="1"/>
          </p:cNvPicPr>
          <p:nvPr/>
        </p:nvPicPr>
        <p:blipFill rotWithShape="1">
          <a:blip r:embed="rId3" cstate="email">
            <a:extLst>
              <a:ext uri="{28A0092B-C50C-407E-A947-70E740481C1C}">
                <a14:useLocalDpi xmlns:a14="http://schemas.microsoft.com/office/drawing/2010/main"/>
              </a:ext>
            </a:extLst>
          </a:blip>
          <a:srcRect b="28261"/>
          <a:stretch/>
        </p:blipFill>
        <p:spPr>
          <a:xfrm>
            <a:off x="1692483" y="1417638"/>
            <a:ext cx="5759034" cy="5323730"/>
          </a:xfrm>
          <a:prstGeom prst="rect">
            <a:avLst/>
          </a:prstGeom>
          <a:ln w="12700">
            <a:solidFill>
              <a:schemeClr val="tx1"/>
            </a:solidFill>
          </a:ln>
        </p:spPr>
      </p:pic>
    </p:spTree>
    <p:extLst>
      <p:ext uri="{BB962C8B-B14F-4D97-AF65-F5344CB8AC3E}">
        <p14:creationId xmlns:p14="http://schemas.microsoft.com/office/powerpoint/2010/main" val="16523563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Exercices pratiques</a:t>
            </a:r>
            <a:endParaRPr lang="fr-FR" dirty="0"/>
          </a:p>
        </p:txBody>
      </p:sp>
      <p:sp>
        <p:nvSpPr>
          <p:cNvPr id="3" name="Espace réservé du contenu 2"/>
          <p:cNvSpPr>
            <a:spLocks noGrp="1"/>
          </p:cNvSpPr>
          <p:nvPr>
            <p:ph idx="1"/>
          </p:nvPr>
        </p:nvSpPr>
        <p:spPr/>
        <p:txBody>
          <a:bodyPr/>
          <a:lstStyle/>
          <a:p>
            <a:r>
              <a:rPr lang="fr-FR" dirty="0" smtClean="0"/>
              <a:t>Importer des données</a:t>
            </a:r>
          </a:p>
          <a:p>
            <a:r>
              <a:rPr lang="fr-FR" dirty="0" smtClean="0"/>
              <a:t>Tracer et modifier des vecteurs</a:t>
            </a:r>
          </a:p>
          <a:p>
            <a:r>
              <a:rPr lang="fr-FR" dirty="0" smtClean="0"/>
              <a:t>Enrichissement des vecteurs</a:t>
            </a:r>
          </a:p>
          <a:p>
            <a:r>
              <a:rPr lang="fr-FR" dirty="0"/>
              <a:t>Analyser le </a:t>
            </a:r>
            <a:r>
              <a:rPr lang="fr-FR" dirty="0" smtClean="0"/>
              <a:t>relief</a:t>
            </a:r>
          </a:p>
          <a:p>
            <a:r>
              <a:rPr lang="fr-FR" dirty="0" smtClean="0"/>
              <a:t>Créer </a:t>
            </a:r>
            <a:r>
              <a:rPr lang="fr-FR" dirty="0"/>
              <a:t>une trace </a:t>
            </a:r>
            <a:r>
              <a:rPr lang="fr-FR" dirty="0" smtClean="0"/>
              <a:t>GPS</a:t>
            </a:r>
          </a:p>
        </p:txBody>
      </p:sp>
    </p:spTree>
    <p:extLst>
      <p:ext uri="{BB962C8B-B14F-4D97-AF65-F5344CB8AC3E}">
        <p14:creationId xmlns:p14="http://schemas.microsoft.com/office/powerpoint/2010/main" val="14889824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Importation</a:t>
            </a:r>
            <a:endParaRPr lang="fr-FR" dirty="0"/>
          </a:p>
        </p:txBody>
      </p:sp>
      <p:sp>
        <p:nvSpPr>
          <p:cNvPr id="3" name="Espace réservé du contenu 2"/>
          <p:cNvSpPr>
            <a:spLocks noGrp="1"/>
          </p:cNvSpPr>
          <p:nvPr>
            <p:ph idx="1"/>
          </p:nvPr>
        </p:nvSpPr>
        <p:spPr/>
        <p:txBody>
          <a:bodyPr/>
          <a:lstStyle/>
          <a:p>
            <a:endParaRPr lang="fr-FR"/>
          </a:p>
        </p:txBody>
      </p:sp>
      <p:pic>
        <p:nvPicPr>
          <p:cNvPr id="4" name="Imag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37009" y="1402242"/>
            <a:ext cx="8449791" cy="4691054"/>
          </a:xfrm>
          <a:prstGeom prst="rect">
            <a:avLst/>
          </a:prstGeom>
          <a:ln>
            <a:solidFill>
              <a:schemeClr val="tx1"/>
            </a:solidFill>
          </a:ln>
        </p:spPr>
      </p:pic>
      <p:sp>
        <p:nvSpPr>
          <p:cNvPr id="5" name="Ellipse 4"/>
          <p:cNvSpPr/>
          <p:nvPr/>
        </p:nvSpPr>
        <p:spPr>
          <a:xfrm>
            <a:off x="179512" y="1772816"/>
            <a:ext cx="1800200"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p:cNvSpPr/>
          <p:nvPr/>
        </p:nvSpPr>
        <p:spPr>
          <a:xfrm>
            <a:off x="251520" y="2564904"/>
            <a:ext cx="1800200"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p:cNvSpPr/>
          <p:nvPr/>
        </p:nvSpPr>
        <p:spPr>
          <a:xfrm>
            <a:off x="3851920" y="3212976"/>
            <a:ext cx="2880320" cy="576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lèche vers le haut 7"/>
          <p:cNvSpPr/>
          <p:nvPr/>
        </p:nvSpPr>
        <p:spPr>
          <a:xfrm rot="19733674">
            <a:off x="7222432" y="5332575"/>
            <a:ext cx="503756" cy="1401019"/>
          </a:xfrm>
          <a:prstGeom prst="upArrow">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a:off x="6020917" y="6393666"/>
            <a:ext cx="1751674" cy="369332"/>
          </a:xfrm>
          <a:prstGeom prst="rect">
            <a:avLst/>
          </a:prstGeom>
          <a:noFill/>
        </p:spPr>
        <p:txBody>
          <a:bodyPr wrap="square" rtlCol="0">
            <a:spAutoFit/>
          </a:bodyPr>
          <a:lstStyle/>
          <a:p>
            <a:r>
              <a:rPr lang="fr-FR" dirty="0" smtClean="0"/>
              <a:t>Glisser déposer</a:t>
            </a:r>
            <a:endParaRPr lang="fr-FR" dirty="0"/>
          </a:p>
        </p:txBody>
      </p:sp>
    </p:spTree>
    <p:extLst>
      <p:ext uri="{BB962C8B-B14F-4D97-AF65-F5344CB8AC3E}">
        <p14:creationId xmlns:p14="http://schemas.microsoft.com/office/powerpoint/2010/main" val="41723785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Importation</a:t>
            </a:r>
            <a:endParaRPr lang="fr-FR" dirty="0"/>
          </a:p>
        </p:txBody>
      </p:sp>
      <p:sp>
        <p:nvSpPr>
          <p:cNvPr id="4" name="Espace réservé du contenu 2"/>
          <p:cNvSpPr txBox="1">
            <a:spLocks/>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hangingPunct="0"/>
            <a:r>
              <a:rPr lang="fr-FR" dirty="0" smtClean="0"/>
              <a:t>Ouvrir la carte </a:t>
            </a:r>
            <a:r>
              <a:rPr lang="fr-FR" b="1" dirty="0" smtClean="0"/>
              <a:t>alsace2.tif</a:t>
            </a:r>
            <a:r>
              <a:rPr lang="fr-FR" dirty="0" smtClean="0"/>
              <a:t> </a:t>
            </a:r>
          </a:p>
          <a:p>
            <a:pPr hangingPunct="0"/>
            <a:endParaRPr lang="fr-FR" dirty="0" smtClean="0"/>
          </a:p>
          <a:p>
            <a:pPr hangingPunct="0"/>
            <a:r>
              <a:rPr lang="fr-FR" dirty="0"/>
              <a:t>Ouvrir le vecteur </a:t>
            </a:r>
            <a:r>
              <a:rPr lang="fr-FR" b="1" dirty="0" err="1"/>
              <a:t>villes_ouest</a:t>
            </a:r>
            <a:endParaRPr lang="fr-FR" dirty="0"/>
          </a:p>
          <a:p>
            <a:pPr hangingPunct="0"/>
            <a:endParaRPr lang="fr-FR" dirty="0" smtClean="0"/>
          </a:p>
          <a:p>
            <a:pPr hangingPunct="0"/>
            <a:r>
              <a:rPr lang="fr-FR" dirty="0" smtClean="0"/>
              <a:t>Importer le dossier </a:t>
            </a:r>
            <a:r>
              <a:rPr lang="fr-FR" b="1" dirty="0" smtClean="0"/>
              <a:t>DTED</a:t>
            </a:r>
            <a:endParaRPr lang="fr-FR" dirty="0" smtClean="0"/>
          </a:p>
          <a:p>
            <a:pPr hangingPunct="0"/>
            <a:endParaRPr lang="fr-FR" dirty="0" smtClean="0"/>
          </a:p>
        </p:txBody>
      </p:sp>
    </p:spTree>
    <p:extLst>
      <p:ext uri="{BB962C8B-B14F-4D97-AF65-F5344CB8AC3E}">
        <p14:creationId xmlns:p14="http://schemas.microsoft.com/office/powerpoint/2010/main" val="6225212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Importation</a:t>
            </a:r>
            <a:endParaRPr lang="fr-FR" dirty="0"/>
          </a:p>
        </p:txBody>
      </p:sp>
      <p:sp>
        <p:nvSpPr>
          <p:cNvPr id="4" name="Espace réservé du contenu 2"/>
          <p:cNvSpPr txBox="1">
            <a:spLocks/>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hangingPunct="0"/>
            <a:r>
              <a:rPr lang="fr-FR" dirty="0" smtClean="0"/>
              <a:t>Afficher la vue d’ensemble</a:t>
            </a:r>
          </a:p>
          <a:p>
            <a:pPr hangingPunct="0"/>
            <a:endParaRPr lang="fr-FR" dirty="0"/>
          </a:p>
          <a:p>
            <a:pPr hangingPunct="0"/>
            <a:r>
              <a:rPr lang="fr-FR" dirty="0" smtClean="0"/>
              <a:t>Zoomer sur la couche villes ouest</a:t>
            </a:r>
          </a:p>
          <a:p>
            <a:pPr hangingPunct="0"/>
            <a:endParaRPr lang="fr-FR" dirty="0" smtClean="0"/>
          </a:p>
          <a:p>
            <a:pPr hangingPunct="0"/>
            <a:r>
              <a:rPr lang="fr-FR" dirty="0" smtClean="0"/>
              <a:t>En partant de </a:t>
            </a:r>
            <a:r>
              <a:rPr lang="fr-FR" i="1" dirty="0" err="1" smtClean="0"/>
              <a:t>Insviller</a:t>
            </a:r>
            <a:r>
              <a:rPr lang="fr-FR" dirty="0" smtClean="0"/>
              <a:t> vers </a:t>
            </a:r>
            <a:r>
              <a:rPr lang="fr-FR" i="1" dirty="0" err="1" smtClean="0"/>
              <a:t>Kirviller</a:t>
            </a:r>
            <a:r>
              <a:rPr lang="fr-FR" dirty="0" smtClean="0"/>
              <a:t>, quelle distance ? Quel azimut ?</a:t>
            </a:r>
          </a:p>
        </p:txBody>
      </p:sp>
      <p:pic>
        <p:nvPicPr>
          <p:cNvPr id="3" name="Image 2"/>
          <p:cNvPicPr>
            <a:picLocks noChangeAspect="1"/>
          </p:cNvPicPr>
          <p:nvPr/>
        </p:nvPicPr>
        <p:blipFill>
          <a:blip r:embed="rId3"/>
          <a:stretch>
            <a:fillRect/>
          </a:stretch>
        </p:blipFill>
        <p:spPr>
          <a:xfrm>
            <a:off x="7578385" y="1434559"/>
            <a:ext cx="801585" cy="771897"/>
          </a:xfrm>
          <a:prstGeom prst="rect">
            <a:avLst/>
          </a:prstGeom>
        </p:spPr>
      </p:pic>
      <p:pic>
        <p:nvPicPr>
          <p:cNvPr id="5" name="Image 4"/>
          <p:cNvPicPr>
            <a:picLocks noChangeAspect="1"/>
          </p:cNvPicPr>
          <p:nvPr/>
        </p:nvPicPr>
        <p:blipFill>
          <a:blip r:embed="rId4"/>
          <a:stretch>
            <a:fillRect/>
          </a:stretch>
        </p:blipFill>
        <p:spPr>
          <a:xfrm>
            <a:off x="7900615" y="4509120"/>
            <a:ext cx="786185" cy="786185"/>
          </a:xfrm>
          <a:prstGeom prst="rect">
            <a:avLst/>
          </a:prstGeom>
        </p:spPr>
      </p:pic>
    </p:spTree>
    <p:extLst>
      <p:ext uri="{BB962C8B-B14F-4D97-AF65-F5344CB8AC3E}">
        <p14:creationId xmlns:p14="http://schemas.microsoft.com/office/powerpoint/2010/main" val="9301994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Importation</a:t>
            </a:r>
            <a:endParaRPr lang="fr-FR" dirty="0"/>
          </a:p>
        </p:txBody>
      </p:sp>
      <p:sp>
        <p:nvSpPr>
          <p:cNvPr id="3" name="Espace réservé du contenu 2"/>
          <p:cNvSpPr>
            <a:spLocks noGrp="1"/>
          </p:cNvSpPr>
          <p:nvPr>
            <p:ph idx="1"/>
          </p:nvPr>
        </p:nvSpPr>
        <p:spPr/>
        <p:txBody>
          <a:bodyPr>
            <a:normAutofit/>
          </a:bodyPr>
          <a:lstStyle/>
          <a:p>
            <a:r>
              <a:rPr lang="fr-FR" dirty="0" smtClean="0"/>
              <a:t>Importer le dossier </a:t>
            </a:r>
            <a:r>
              <a:rPr lang="fr-FR" b="1" dirty="0" smtClean="0"/>
              <a:t>BDORTHO</a:t>
            </a:r>
          </a:p>
          <a:p>
            <a:endParaRPr lang="fr-FR" b="1" dirty="0" smtClean="0"/>
          </a:p>
          <a:p>
            <a:r>
              <a:rPr lang="fr-FR" dirty="0" smtClean="0"/>
              <a:t>Importer la prise de vue </a:t>
            </a:r>
            <a:r>
              <a:rPr lang="fr-FR" b="1" dirty="0" smtClean="0"/>
              <a:t>coupeJP2.tif</a:t>
            </a:r>
          </a:p>
          <a:p>
            <a:endParaRPr lang="fr-FR" dirty="0" smtClean="0"/>
          </a:p>
          <a:p>
            <a:r>
              <a:rPr lang="fr-FR" dirty="0" smtClean="0"/>
              <a:t>Importer le vecteur </a:t>
            </a:r>
            <a:r>
              <a:rPr lang="fr-FR" b="1" dirty="0" err="1" smtClean="0"/>
              <a:t>villes_alsace.shp</a:t>
            </a:r>
            <a:endParaRPr lang="fr-FR" b="1" dirty="0" smtClean="0"/>
          </a:p>
        </p:txBody>
      </p:sp>
    </p:spTree>
    <p:extLst>
      <p:ext uri="{BB962C8B-B14F-4D97-AF65-F5344CB8AC3E}">
        <p14:creationId xmlns:p14="http://schemas.microsoft.com/office/powerpoint/2010/main" val="42666144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Export</a:t>
            </a:r>
            <a:endParaRPr lang="fr-FR" dirty="0"/>
          </a:p>
        </p:txBody>
      </p:sp>
      <p:sp>
        <p:nvSpPr>
          <p:cNvPr id="3" name="Espace réservé du contenu 2"/>
          <p:cNvSpPr>
            <a:spLocks noGrp="1"/>
          </p:cNvSpPr>
          <p:nvPr>
            <p:ph idx="1"/>
          </p:nvPr>
        </p:nvSpPr>
        <p:spPr/>
        <p:txBody>
          <a:bodyPr>
            <a:normAutofit lnSpcReduction="10000"/>
          </a:bodyPr>
          <a:lstStyle/>
          <a:p>
            <a:r>
              <a:rPr lang="fr-FR" dirty="0" smtClean="0"/>
              <a:t>Depuis la couche </a:t>
            </a:r>
            <a:r>
              <a:rPr lang="fr-FR" b="1" dirty="0" smtClean="0"/>
              <a:t>coupeJP2.tif</a:t>
            </a:r>
          </a:p>
          <a:p>
            <a:endParaRPr lang="fr-FR" dirty="0" smtClean="0"/>
          </a:p>
          <a:p>
            <a:pPr lvl="1"/>
            <a:r>
              <a:rPr lang="fr-FR" dirty="0" smtClean="0"/>
              <a:t>Découper la couche en 4x4 tuiles</a:t>
            </a:r>
          </a:p>
          <a:p>
            <a:pPr lvl="1"/>
            <a:endParaRPr lang="fr-FR" dirty="0" smtClean="0"/>
          </a:p>
          <a:p>
            <a:pPr lvl="1"/>
            <a:r>
              <a:rPr lang="fr-FR" dirty="0" smtClean="0"/>
              <a:t>Assembler les tuiles vers un fichier unique</a:t>
            </a:r>
            <a:endParaRPr lang="fr-FR" dirty="0"/>
          </a:p>
          <a:p>
            <a:pPr lvl="1"/>
            <a:endParaRPr lang="fr-FR" dirty="0" smtClean="0"/>
          </a:p>
          <a:p>
            <a:pPr lvl="1"/>
            <a:r>
              <a:rPr lang="fr-FR" dirty="0" smtClean="0"/>
              <a:t>Exporter une coupe de la ville de Munster</a:t>
            </a:r>
          </a:p>
          <a:p>
            <a:pPr lvl="1"/>
            <a:endParaRPr lang="fr-FR" dirty="0" smtClean="0"/>
          </a:p>
          <a:p>
            <a:pPr lvl="1"/>
            <a:r>
              <a:rPr lang="fr-FR" dirty="0" smtClean="0"/>
              <a:t>Convertir la coupe au format ECW</a:t>
            </a:r>
          </a:p>
        </p:txBody>
      </p:sp>
    </p:spTree>
    <p:extLst>
      <p:ext uri="{BB962C8B-B14F-4D97-AF65-F5344CB8AC3E}">
        <p14:creationId xmlns:p14="http://schemas.microsoft.com/office/powerpoint/2010/main" val="9223600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Plan</a:t>
            </a:r>
            <a:endParaRPr lang="fr-FR" dirty="0"/>
          </a:p>
        </p:txBody>
      </p:sp>
      <p:sp>
        <p:nvSpPr>
          <p:cNvPr id="3" name="Espace réservé du contenu 2"/>
          <p:cNvSpPr>
            <a:spLocks noGrp="1"/>
          </p:cNvSpPr>
          <p:nvPr>
            <p:ph idx="1"/>
          </p:nvPr>
        </p:nvSpPr>
        <p:spPr/>
        <p:txBody>
          <a:bodyPr/>
          <a:lstStyle/>
          <a:p>
            <a:r>
              <a:rPr lang="fr-FR" dirty="0" smtClean="0"/>
              <a:t>Présentation générale</a:t>
            </a:r>
          </a:p>
          <a:p>
            <a:endParaRPr lang="fr-FR" dirty="0"/>
          </a:p>
          <a:p>
            <a:r>
              <a:rPr lang="fr-FR" dirty="0" smtClean="0"/>
              <a:t>Principes de base</a:t>
            </a:r>
          </a:p>
          <a:p>
            <a:endParaRPr lang="fr-FR" dirty="0"/>
          </a:p>
          <a:p>
            <a:r>
              <a:rPr lang="fr-FR" dirty="0" smtClean="0"/>
              <a:t>Mise en pratique</a:t>
            </a:r>
          </a:p>
          <a:p>
            <a:endParaRPr lang="fr-FR" dirty="0"/>
          </a:p>
          <a:p>
            <a:r>
              <a:rPr lang="fr-FR" dirty="0" smtClean="0"/>
              <a:t>Ressources</a:t>
            </a:r>
            <a:endParaRPr lang="fr-FR" dirty="0"/>
          </a:p>
        </p:txBody>
      </p:sp>
    </p:spTree>
    <p:extLst>
      <p:ext uri="{BB962C8B-B14F-4D97-AF65-F5344CB8AC3E}">
        <p14:creationId xmlns:p14="http://schemas.microsoft.com/office/powerpoint/2010/main" val="29963615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Importation</a:t>
            </a:r>
            <a:endParaRPr lang="fr-FR" dirty="0"/>
          </a:p>
        </p:txBody>
      </p:sp>
      <p:sp>
        <p:nvSpPr>
          <p:cNvPr id="3" name="Espace réservé du contenu 2"/>
          <p:cNvSpPr>
            <a:spLocks noGrp="1"/>
          </p:cNvSpPr>
          <p:nvPr>
            <p:ph idx="1"/>
          </p:nvPr>
        </p:nvSpPr>
        <p:spPr/>
        <p:txBody>
          <a:bodyPr>
            <a:normAutofit/>
          </a:bodyPr>
          <a:lstStyle/>
          <a:p>
            <a:r>
              <a:rPr lang="fr-FR" dirty="0" smtClean="0"/>
              <a:t>Utiliser l’outil balayage sur la ville de </a:t>
            </a:r>
            <a:r>
              <a:rPr lang="fr-FR" i="1" dirty="0" smtClean="0"/>
              <a:t>Munster</a:t>
            </a:r>
          </a:p>
          <a:p>
            <a:pPr marL="0" indent="0" hangingPunct="0">
              <a:buNone/>
            </a:pPr>
            <a:endParaRPr lang="fr-FR" i="1" dirty="0"/>
          </a:p>
          <a:p>
            <a:pPr marL="0" indent="0" hangingPunct="0">
              <a:buNone/>
            </a:pPr>
            <a:endParaRPr lang="fr-FR" dirty="0"/>
          </a:p>
          <a:p>
            <a:pPr hangingPunct="0"/>
            <a:r>
              <a:rPr lang="fr-FR" dirty="0"/>
              <a:t>Enregistrer l’espace de </a:t>
            </a:r>
            <a:r>
              <a:rPr lang="fr-FR" dirty="0" smtClean="0"/>
              <a:t>travail</a:t>
            </a:r>
            <a:endParaRPr lang="fr-FR" i="1" dirty="0" smtClean="0"/>
          </a:p>
          <a:p>
            <a:endParaRPr lang="fr-FR" dirty="0"/>
          </a:p>
          <a:p>
            <a:endParaRPr lang="fr-FR" dirty="0" smtClean="0"/>
          </a:p>
        </p:txBody>
      </p:sp>
      <p:pic>
        <p:nvPicPr>
          <p:cNvPr id="4" name="Image 3"/>
          <p:cNvPicPr>
            <a:picLocks noChangeAspect="1"/>
          </p:cNvPicPr>
          <p:nvPr/>
        </p:nvPicPr>
        <p:blipFill>
          <a:blip r:embed="rId3"/>
          <a:stretch>
            <a:fillRect/>
          </a:stretch>
        </p:blipFill>
        <p:spPr>
          <a:xfrm>
            <a:off x="7195962" y="2135634"/>
            <a:ext cx="714177" cy="640297"/>
          </a:xfrm>
          <a:prstGeom prst="rect">
            <a:avLst/>
          </a:prstGeom>
        </p:spPr>
      </p:pic>
      <p:pic>
        <p:nvPicPr>
          <p:cNvPr id="5" name="Image 4"/>
          <p:cNvPicPr>
            <a:picLocks noChangeAspect="1"/>
          </p:cNvPicPr>
          <p:nvPr/>
        </p:nvPicPr>
        <p:blipFill>
          <a:blip r:embed="rId4"/>
          <a:stretch>
            <a:fillRect/>
          </a:stretch>
        </p:blipFill>
        <p:spPr>
          <a:xfrm>
            <a:off x="7114445" y="3873186"/>
            <a:ext cx="776660" cy="805425"/>
          </a:xfrm>
          <a:prstGeom prst="rect">
            <a:avLst/>
          </a:prstGeom>
        </p:spPr>
      </p:pic>
    </p:spTree>
    <p:extLst>
      <p:ext uri="{BB962C8B-B14F-4D97-AF65-F5344CB8AC3E}">
        <p14:creationId xmlns:p14="http://schemas.microsoft.com/office/powerpoint/2010/main" val="33493156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Espace de travail</a:t>
            </a:r>
            <a:endParaRPr lang="fr-FR" dirty="0"/>
          </a:p>
        </p:txBody>
      </p:sp>
      <p:sp>
        <p:nvSpPr>
          <p:cNvPr id="3" name="Espace réservé du contenu 2"/>
          <p:cNvSpPr>
            <a:spLocks noGrp="1"/>
          </p:cNvSpPr>
          <p:nvPr>
            <p:ph idx="1"/>
          </p:nvPr>
        </p:nvSpPr>
        <p:spPr>
          <a:xfrm>
            <a:off x="457200" y="1600200"/>
            <a:ext cx="8435280" cy="4421088"/>
          </a:xfrm>
        </p:spPr>
        <p:txBody>
          <a:bodyPr>
            <a:normAutofit fontScale="92500" lnSpcReduction="10000"/>
          </a:bodyPr>
          <a:lstStyle/>
          <a:p>
            <a:r>
              <a:rPr lang="fr-FR" dirty="0" smtClean="0"/>
              <a:t>Enregistre les couches ouvertes, masquées ou non</a:t>
            </a:r>
          </a:p>
          <a:p>
            <a:r>
              <a:rPr lang="fr-FR" dirty="0" smtClean="0"/>
              <a:t>Contient des liens vers les fichiers ouverts</a:t>
            </a:r>
          </a:p>
          <a:p>
            <a:pPr lvl="1"/>
            <a:r>
              <a:rPr lang="fr-FR" dirty="0" smtClean="0"/>
              <a:t>L’arborescence doit rester la même</a:t>
            </a:r>
          </a:p>
          <a:p>
            <a:pPr lvl="1"/>
            <a:r>
              <a:rPr lang="fr-FR" dirty="0" smtClean="0"/>
              <a:t>Si un fichier est déplacé, il faut le sélectionner manuellement ou l’ignorer</a:t>
            </a:r>
          </a:p>
          <a:p>
            <a:endParaRPr lang="fr-FR" dirty="0" smtClean="0"/>
          </a:p>
          <a:p>
            <a:endParaRPr lang="fr-FR" dirty="0" smtClean="0"/>
          </a:p>
          <a:p>
            <a:r>
              <a:rPr lang="fr-FR" dirty="0" smtClean="0"/>
              <a:t>Organisation par zone ou thématique</a:t>
            </a:r>
          </a:p>
          <a:p>
            <a:r>
              <a:rPr lang="fr-FR" dirty="0" smtClean="0"/>
              <a:t>Indispensable pour sauvegarder son travail</a:t>
            </a:r>
          </a:p>
          <a:p>
            <a:endParaRPr lang="fr-FR" dirty="0" smtClean="0"/>
          </a:p>
        </p:txBody>
      </p:sp>
    </p:spTree>
    <p:extLst>
      <p:ext uri="{BB962C8B-B14F-4D97-AF65-F5344CB8AC3E}">
        <p14:creationId xmlns:p14="http://schemas.microsoft.com/office/powerpoint/2010/main" val="37785153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13678"/>
            <a:ext cx="8229600" cy="1143000"/>
          </a:xfrm>
        </p:spPr>
        <p:txBody>
          <a:bodyPr/>
          <a:lstStyle/>
          <a:p>
            <a:r>
              <a:rPr lang="fr-FR" dirty="0" smtClean="0"/>
              <a:t>Vecteurs</a:t>
            </a:r>
            <a:endParaRPr lang="fr-FR" dirty="0"/>
          </a:p>
        </p:txBody>
      </p:sp>
      <p:sp>
        <p:nvSpPr>
          <p:cNvPr id="3" name="Espace réservé du contenu 2"/>
          <p:cNvSpPr>
            <a:spLocks noGrp="1"/>
          </p:cNvSpPr>
          <p:nvPr>
            <p:ph idx="1"/>
          </p:nvPr>
        </p:nvSpPr>
        <p:spPr/>
        <p:txBody>
          <a:bodyPr>
            <a:normAutofit/>
          </a:bodyPr>
          <a:lstStyle/>
          <a:p>
            <a:pPr hangingPunct="0"/>
            <a:r>
              <a:rPr lang="fr-FR" dirty="0" smtClean="0"/>
              <a:t>Tracer des points, lignes et surfaces</a:t>
            </a:r>
          </a:p>
          <a:p>
            <a:pPr hangingPunct="0"/>
            <a:r>
              <a:rPr lang="fr-FR" dirty="0" smtClean="0"/>
              <a:t>Combiner, découper, extraire des surfaces</a:t>
            </a:r>
          </a:p>
          <a:p>
            <a:pPr hangingPunct="0"/>
            <a:endParaRPr lang="fr-FR" dirty="0" smtClean="0"/>
          </a:p>
          <a:p>
            <a:pPr hangingPunct="0"/>
            <a:r>
              <a:rPr lang="fr-FR" dirty="0" smtClean="0"/>
              <a:t>Importer des symboles personnalisés</a:t>
            </a:r>
          </a:p>
          <a:p>
            <a:pPr hangingPunct="0"/>
            <a:r>
              <a:rPr lang="fr-FR" dirty="0" smtClean="0"/>
              <a:t>Enrichir avec des métadonnées</a:t>
            </a:r>
          </a:p>
        </p:txBody>
      </p:sp>
    </p:spTree>
    <p:extLst>
      <p:ext uri="{BB962C8B-B14F-4D97-AF65-F5344CB8AC3E}">
        <p14:creationId xmlns:p14="http://schemas.microsoft.com/office/powerpoint/2010/main" val="8125675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4356315" y="1300290"/>
            <a:ext cx="4784981" cy="55850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013" name="Rectangle 7"/>
          <p:cNvSpPr>
            <a:spLocks noChangeArrowheads="1"/>
          </p:cNvSpPr>
          <p:nvPr/>
        </p:nvSpPr>
        <p:spPr bwMode="auto">
          <a:xfrm>
            <a:off x="4376255" y="1588524"/>
            <a:ext cx="3384550" cy="288925"/>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014" name="Line 8"/>
          <p:cNvSpPr>
            <a:spLocks noChangeShapeType="1"/>
          </p:cNvSpPr>
          <p:nvPr/>
        </p:nvSpPr>
        <p:spPr bwMode="auto">
          <a:xfrm flipV="1">
            <a:off x="3823734" y="1740074"/>
            <a:ext cx="554524"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43015" name="Text Box 9"/>
          <p:cNvSpPr txBox="1">
            <a:spLocks noChangeArrowheads="1"/>
          </p:cNvSpPr>
          <p:nvPr/>
        </p:nvSpPr>
        <p:spPr bwMode="auto">
          <a:xfrm>
            <a:off x="1279862" y="1564976"/>
            <a:ext cx="2644775" cy="376238"/>
          </a:xfrm>
          <a:prstGeom prst="rect">
            <a:avLst/>
          </a:prstGeom>
          <a:solidFill>
            <a:schemeClr val="bg1"/>
          </a:solidFill>
          <a:ln w="9525">
            <a:solidFill>
              <a:srgbClr val="FF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fr-FR">
                <a:solidFill>
                  <a:srgbClr val="FF0000"/>
                </a:solidFill>
              </a:rPr>
              <a:t>Donner un nom au point</a:t>
            </a:r>
          </a:p>
        </p:txBody>
      </p:sp>
      <p:sp>
        <p:nvSpPr>
          <p:cNvPr id="43016" name="Rectangle 10"/>
          <p:cNvSpPr>
            <a:spLocks noChangeArrowheads="1"/>
          </p:cNvSpPr>
          <p:nvPr/>
        </p:nvSpPr>
        <p:spPr bwMode="auto">
          <a:xfrm>
            <a:off x="4375581" y="1896000"/>
            <a:ext cx="2306933" cy="360362"/>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017" name="Line 11"/>
          <p:cNvSpPr>
            <a:spLocks noChangeShapeType="1"/>
          </p:cNvSpPr>
          <p:nvPr/>
        </p:nvSpPr>
        <p:spPr bwMode="auto">
          <a:xfrm flipV="1">
            <a:off x="3688592" y="2076181"/>
            <a:ext cx="689666" cy="27269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43019" name="Text Box 12"/>
          <p:cNvSpPr txBox="1">
            <a:spLocks noChangeArrowheads="1"/>
          </p:cNvSpPr>
          <p:nvPr/>
        </p:nvSpPr>
        <p:spPr bwMode="auto">
          <a:xfrm>
            <a:off x="1088084" y="2226955"/>
            <a:ext cx="2608406" cy="369332"/>
          </a:xfrm>
          <a:prstGeom prst="rect">
            <a:avLst/>
          </a:prstGeom>
          <a:solidFill>
            <a:schemeClr val="bg1"/>
          </a:solidFill>
          <a:ln w="9525">
            <a:solidFill>
              <a:srgbClr val="FF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fr-FR" dirty="0">
                <a:solidFill>
                  <a:srgbClr val="FF0000"/>
                </a:solidFill>
              </a:rPr>
              <a:t>Choisir </a:t>
            </a:r>
            <a:r>
              <a:rPr lang="fr-FR" dirty="0" smtClean="0">
                <a:solidFill>
                  <a:srgbClr val="FF0000"/>
                </a:solidFill>
              </a:rPr>
              <a:t>un type de point</a:t>
            </a:r>
            <a:endParaRPr lang="fr-FR" dirty="0">
              <a:solidFill>
                <a:srgbClr val="FF0000"/>
              </a:solidFill>
            </a:endParaRPr>
          </a:p>
        </p:txBody>
      </p:sp>
      <p:sp>
        <p:nvSpPr>
          <p:cNvPr id="43023" name="Rectangle 18"/>
          <p:cNvSpPr>
            <a:spLocks noChangeArrowheads="1"/>
          </p:cNvSpPr>
          <p:nvPr/>
        </p:nvSpPr>
        <p:spPr bwMode="auto">
          <a:xfrm>
            <a:off x="4378258" y="2274514"/>
            <a:ext cx="2452464" cy="455613"/>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024" name="Line 19"/>
          <p:cNvSpPr>
            <a:spLocks noChangeShapeType="1"/>
          </p:cNvSpPr>
          <p:nvPr/>
        </p:nvSpPr>
        <p:spPr bwMode="auto">
          <a:xfrm flipH="1">
            <a:off x="3807947" y="2502320"/>
            <a:ext cx="567632" cy="488953"/>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43025" name="Text Box 20"/>
          <p:cNvSpPr txBox="1">
            <a:spLocks noChangeArrowheads="1"/>
          </p:cNvSpPr>
          <p:nvPr/>
        </p:nvSpPr>
        <p:spPr bwMode="auto">
          <a:xfrm>
            <a:off x="598005" y="2823080"/>
            <a:ext cx="3326632" cy="369332"/>
          </a:xfrm>
          <a:prstGeom prst="rect">
            <a:avLst/>
          </a:prstGeom>
          <a:solidFill>
            <a:schemeClr val="bg1"/>
          </a:solidFill>
          <a:ln w="9525">
            <a:solidFill>
              <a:srgbClr val="FF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fr-FR" dirty="0" smtClean="0">
                <a:solidFill>
                  <a:srgbClr val="FF0000"/>
                </a:solidFill>
              </a:rPr>
              <a:t>Placer dans la couche</a:t>
            </a:r>
            <a:endParaRPr lang="fr-FR" dirty="0">
              <a:solidFill>
                <a:srgbClr val="FF0000"/>
              </a:solidFill>
            </a:endParaRPr>
          </a:p>
        </p:txBody>
      </p:sp>
      <p:sp>
        <p:nvSpPr>
          <p:cNvPr id="43026" name="Line 22"/>
          <p:cNvSpPr>
            <a:spLocks noChangeShapeType="1"/>
          </p:cNvSpPr>
          <p:nvPr/>
        </p:nvSpPr>
        <p:spPr bwMode="auto">
          <a:xfrm flipV="1">
            <a:off x="3924638" y="4751672"/>
            <a:ext cx="659196" cy="50323"/>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30" name="Rectangle 18"/>
          <p:cNvSpPr>
            <a:spLocks noChangeArrowheads="1"/>
          </p:cNvSpPr>
          <p:nvPr/>
        </p:nvSpPr>
        <p:spPr bwMode="auto">
          <a:xfrm>
            <a:off x="4493868" y="3439509"/>
            <a:ext cx="2664296" cy="616352"/>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19"/>
          <p:cNvSpPr>
            <a:spLocks noChangeShapeType="1"/>
          </p:cNvSpPr>
          <p:nvPr/>
        </p:nvSpPr>
        <p:spPr bwMode="auto">
          <a:xfrm>
            <a:off x="5890425" y="4055861"/>
            <a:ext cx="0" cy="9321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pic>
        <p:nvPicPr>
          <p:cNvPr id="4098" name="Picture 2"/>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872" y="1268760"/>
            <a:ext cx="1042649" cy="1074244"/>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027" name="Text Box 21"/>
          <p:cNvSpPr txBox="1">
            <a:spLocks noChangeArrowheads="1"/>
          </p:cNvSpPr>
          <p:nvPr/>
        </p:nvSpPr>
        <p:spPr bwMode="auto">
          <a:xfrm>
            <a:off x="1929986" y="4602448"/>
            <a:ext cx="2026180" cy="366422"/>
          </a:xfrm>
          <a:prstGeom prst="rect">
            <a:avLst/>
          </a:prstGeom>
          <a:solidFill>
            <a:schemeClr val="bg1"/>
          </a:solidFill>
          <a:ln w="9525">
            <a:solidFill>
              <a:srgbClr val="FF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fr-FR" dirty="0" smtClean="0">
                <a:solidFill>
                  <a:srgbClr val="FF0000"/>
                </a:solidFill>
              </a:rPr>
              <a:t>Ajout d’attributs</a:t>
            </a:r>
            <a:endParaRPr lang="fr-FR" dirty="0">
              <a:solidFill>
                <a:srgbClr val="FF0000"/>
              </a:solidFill>
            </a:endParaRPr>
          </a:p>
        </p:txBody>
      </p:sp>
      <p:sp>
        <p:nvSpPr>
          <p:cNvPr id="29" name="Line 19"/>
          <p:cNvSpPr>
            <a:spLocks noChangeShapeType="1"/>
          </p:cNvSpPr>
          <p:nvPr/>
        </p:nvSpPr>
        <p:spPr bwMode="auto">
          <a:xfrm flipH="1">
            <a:off x="4009978" y="3774488"/>
            <a:ext cx="483890" cy="21883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43028" name="Text Box 12"/>
          <p:cNvSpPr txBox="1">
            <a:spLocks noChangeArrowheads="1"/>
          </p:cNvSpPr>
          <p:nvPr/>
        </p:nvSpPr>
        <p:spPr bwMode="auto">
          <a:xfrm>
            <a:off x="598005" y="3711968"/>
            <a:ext cx="3566096" cy="369332"/>
          </a:xfrm>
          <a:prstGeom prst="rect">
            <a:avLst/>
          </a:prstGeom>
          <a:solidFill>
            <a:schemeClr val="bg1"/>
          </a:solidFill>
          <a:ln w="9525">
            <a:solidFill>
              <a:srgbClr val="FF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fr-FR" dirty="0" smtClean="0">
                <a:solidFill>
                  <a:srgbClr val="FF0000"/>
                </a:solidFill>
              </a:rPr>
              <a:t>Style prédéfini ou personnalisé</a:t>
            </a:r>
            <a:endParaRPr lang="fr-FR" dirty="0">
              <a:solidFill>
                <a:srgbClr val="FF0000"/>
              </a:solidFill>
            </a:endParaRPr>
          </a:p>
        </p:txBody>
      </p:sp>
      <p:pic>
        <p:nvPicPr>
          <p:cNvPr id="2" name="Image 1"/>
          <p:cNvPicPr>
            <a:picLocks noChangeAspect="1"/>
          </p:cNvPicPr>
          <p:nvPr/>
        </p:nvPicPr>
        <p:blipFill rotWithShape="1">
          <a:blip r:embed="rId5" cstate="email">
            <a:extLst>
              <a:ext uri="{28A0092B-C50C-407E-A947-70E740481C1C}">
                <a14:useLocalDpi xmlns:a14="http://schemas.microsoft.com/office/drawing/2010/main"/>
              </a:ext>
            </a:extLst>
          </a:blip>
          <a:srcRect t="9579"/>
          <a:stretch/>
        </p:blipFill>
        <p:spPr>
          <a:xfrm>
            <a:off x="149473" y="5980810"/>
            <a:ext cx="1772142" cy="904574"/>
          </a:xfrm>
          <a:prstGeom prst="rect">
            <a:avLst/>
          </a:prstGeom>
        </p:spPr>
      </p:pic>
      <p:sp>
        <p:nvSpPr>
          <p:cNvPr id="3" name="Titre 2"/>
          <p:cNvSpPr>
            <a:spLocks noGrp="1"/>
          </p:cNvSpPr>
          <p:nvPr>
            <p:ph type="title"/>
          </p:nvPr>
        </p:nvSpPr>
        <p:spPr/>
        <p:txBody>
          <a:bodyPr/>
          <a:lstStyle/>
          <a:p>
            <a:r>
              <a:rPr lang="fr-FR" dirty="0" smtClean="0"/>
              <a:t>Création de vecteur</a:t>
            </a:r>
            <a:endParaRPr lang="fr-FR" dirty="0"/>
          </a:p>
        </p:txBody>
      </p:sp>
    </p:spTree>
    <p:extLst>
      <p:ext uri="{BB962C8B-B14F-4D97-AF65-F5344CB8AC3E}">
        <p14:creationId xmlns:p14="http://schemas.microsoft.com/office/powerpoint/2010/main" val="19487072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Vecteurs</a:t>
            </a:r>
            <a:endParaRPr lang="fr-FR" dirty="0"/>
          </a:p>
        </p:txBody>
      </p:sp>
      <p:sp>
        <p:nvSpPr>
          <p:cNvPr id="4" name="Espace réservé du contenu 2"/>
          <p:cNvSpPr txBox="1">
            <a:spLocks/>
          </p:cNvSpPr>
          <p:nvPr/>
        </p:nvSpPr>
        <p:spPr>
          <a:xfrm>
            <a:off x="457200" y="1600200"/>
            <a:ext cx="8507288" cy="5257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hangingPunct="0">
              <a:spcBef>
                <a:spcPts val="0"/>
              </a:spcBef>
            </a:pPr>
            <a:r>
              <a:rPr lang="fr-FR" sz="2400" dirty="0" smtClean="0"/>
              <a:t>Ploter </a:t>
            </a:r>
            <a:r>
              <a:rPr lang="fr-FR" sz="2400" dirty="0"/>
              <a:t>la </a:t>
            </a:r>
            <a:r>
              <a:rPr lang="fr-FR" sz="2400" dirty="0">
                <a:solidFill>
                  <a:schemeClr val="tx2">
                    <a:lumMod val="60000"/>
                    <a:lumOff val="40000"/>
                  </a:schemeClr>
                </a:solidFill>
              </a:rPr>
              <a:t>PLAE 81</a:t>
            </a:r>
            <a:r>
              <a:rPr lang="fr-FR" sz="2400" dirty="0"/>
              <a:t> </a:t>
            </a:r>
            <a:r>
              <a:rPr lang="fr-FR" sz="2400" dirty="0" smtClean="0"/>
              <a:t>(point bleu) sur le PC 225 à </a:t>
            </a:r>
            <a:r>
              <a:rPr lang="fr-FR" sz="2400" i="1" dirty="0" err="1"/>
              <a:t>Kirviller</a:t>
            </a:r>
            <a:r>
              <a:rPr lang="fr-FR" sz="2400" dirty="0"/>
              <a:t> </a:t>
            </a:r>
          </a:p>
          <a:p>
            <a:pPr hangingPunct="0">
              <a:spcBef>
                <a:spcPts val="0"/>
              </a:spcBef>
            </a:pPr>
            <a:r>
              <a:rPr lang="fr-FR" sz="2400" dirty="0" smtClean="0"/>
              <a:t>Ploter la </a:t>
            </a:r>
            <a:r>
              <a:rPr lang="fr-FR" sz="2400" dirty="0">
                <a:solidFill>
                  <a:srgbClr val="FF0000"/>
                </a:solidFill>
              </a:rPr>
              <a:t>PLAE 82</a:t>
            </a:r>
            <a:r>
              <a:rPr lang="fr-FR" sz="2400" dirty="0"/>
              <a:t> </a:t>
            </a:r>
            <a:r>
              <a:rPr lang="fr-FR" sz="2400" dirty="0" smtClean="0"/>
              <a:t>(point rouge) sur le PC 247 à </a:t>
            </a:r>
            <a:r>
              <a:rPr lang="fr-FR" sz="2400" i="1" dirty="0" err="1" smtClean="0"/>
              <a:t>Hinsingen</a:t>
            </a:r>
            <a:endParaRPr lang="fr-FR" sz="2400" i="1" dirty="0" smtClean="0"/>
          </a:p>
          <a:p>
            <a:pPr marL="0" indent="0" hangingPunct="0">
              <a:spcBef>
                <a:spcPts val="0"/>
              </a:spcBef>
              <a:buNone/>
            </a:pPr>
            <a:endParaRPr lang="fr-FR" sz="2400" dirty="0" smtClean="0"/>
          </a:p>
          <a:p>
            <a:pPr marL="0" indent="0" hangingPunct="0">
              <a:spcBef>
                <a:spcPts val="0"/>
              </a:spcBef>
              <a:buNone/>
            </a:pPr>
            <a:endParaRPr lang="fr-FR" sz="2400" dirty="0"/>
          </a:p>
          <a:p>
            <a:pPr hangingPunct="0">
              <a:spcBef>
                <a:spcPts val="0"/>
              </a:spcBef>
            </a:pPr>
            <a:r>
              <a:rPr lang="fr-FR" sz="2400" dirty="0"/>
              <a:t>Tracer une FLOT </a:t>
            </a:r>
            <a:r>
              <a:rPr lang="fr-FR" sz="2400" dirty="0" smtClean="0"/>
              <a:t>(pointillés jaunes) qui </a:t>
            </a:r>
            <a:r>
              <a:rPr lang="fr-FR" sz="2400" dirty="0"/>
              <a:t>passe </a:t>
            </a:r>
            <a:r>
              <a:rPr lang="fr-FR" sz="2400" dirty="0" smtClean="0"/>
              <a:t>par :</a:t>
            </a:r>
          </a:p>
          <a:p>
            <a:pPr lvl="1" hangingPunct="0">
              <a:spcBef>
                <a:spcPts val="0"/>
              </a:spcBef>
            </a:pPr>
            <a:r>
              <a:rPr lang="fr-FR" sz="2400" i="1" dirty="0" err="1" smtClean="0"/>
              <a:t>Hazembourg</a:t>
            </a:r>
            <a:endParaRPr lang="fr-FR" sz="2400" i="1" dirty="0"/>
          </a:p>
          <a:p>
            <a:pPr lvl="1" hangingPunct="0">
              <a:spcBef>
                <a:spcPts val="0"/>
              </a:spcBef>
            </a:pPr>
            <a:r>
              <a:rPr lang="fr-FR" sz="2400" i="1" dirty="0" err="1" smtClean="0"/>
              <a:t>Vittersbourg</a:t>
            </a:r>
            <a:endParaRPr lang="fr-FR" sz="2400" i="1" dirty="0"/>
          </a:p>
          <a:p>
            <a:pPr lvl="1" hangingPunct="0">
              <a:spcBef>
                <a:spcPts val="0"/>
              </a:spcBef>
            </a:pPr>
            <a:r>
              <a:rPr lang="fr-FR" sz="2400" i="1" dirty="0" err="1" smtClean="0"/>
              <a:t>Honskirch</a:t>
            </a:r>
            <a:endParaRPr lang="fr-FR" sz="2400" i="1" dirty="0"/>
          </a:p>
          <a:p>
            <a:pPr lvl="1" hangingPunct="0">
              <a:spcBef>
                <a:spcPts val="0"/>
              </a:spcBef>
            </a:pPr>
            <a:r>
              <a:rPr lang="fr-FR" sz="2400" i="1" dirty="0" err="1" smtClean="0"/>
              <a:t>Altwiller</a:t>
            </a:r>
            <a:endParaRPr lang="fr-FR" sz="2400" i="1" dirty="0"/>
          </a:p>
          <a:p>
            <a:pPr marL="0" indent="0" hangingPunct="0">
              <a:spcBef>
                <a:spcPts val="0"/>
              </a:spcBef>
              <a:buNone/>
            </a:pPr>
            <a:endParaRPr lang="fr-FR" sz="2400" dirty="0"/>
          </a:p>
        </p:txBody>
      </p:sp>
      <p:pic>
        <p:nvPicPr>
          <p:cNvPr id="6" name="Image 5"/>
          <p:cNvPicPr>
            <a:picLocks noChangeAspect="1"/>
          </p:cNvPicPr>
          <p:nvPr/>
        </p:nvPicPr>
        <p:blipFill>
          <a:blip r:embed="rId3"/>
          <a:stretch>
            <a:fillRect/>
          </a:stretch>
        </p:blipFill>
        <p:spPr>
          <a:xfrm>
            <a:off x="7988576" y="4365104"/>
            <a:ext cx="814760" cy="768202"/>
          </a:xfrm>
          <a:prstGeom prst="rect">
            <a:avLst/>
          </a:prstGeom>
        </p:spPr>
      </p:pic>
      <p:pic>
        <p:nvPicPr>
          <p:cNvPr id="7" name="Image 6"/>
          <p:cNvPicPr>
            <a:picLocks noChangeAspect="1"/>
          </p:cNvPicPr>
          <p:nvPr/>
        </p:nvPicPr>
        <p:blipFill>
          <a:blip r:embed="rId4"/>
          <a:stretch>
            <a:fillRect/>
          </a:stretch>
        </p:blipFill>
        <p:spPr>
          <a:xfrm>
            <a:off x="8098486" y="1446214"/>
            <a:ext cx="704850" cy="666750"/>
          </a:xfrm>
          <a:prstGeom prst="rect">
            <a:avLst/>
          </a:prstGeom>
        </p:spPr>
      </p:pic>
    </p:spTree>
    <p:extLst>
      <p:ext uri="{BB962C8B-B14F-4D97-AF65-F5344CB8AC3E}">
        <p14:creationId xmlns:p14="http://schemas.microsoft.com/office/powerpoint/2010/main" val="2593697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Vecteurs</a:t>
            </a:r>
            <a:endParaRPr lang="fr-FR" dirty="0"/>
          </a:p>
        </p:txBody>
      </p:sp>
      <p:sp>
        <p:nvSpPr>
          <p:cNvPr id="4" name="Espace réservé du contenu 2"/>
          <p:cNvSpPr txBox="1">
            <a:spLocks/>
          </p:cNvSpPr>
          <p:nvPr/>
        </p:nvSpPr>
        <p:spPr>
          <a:xfrm>
            <a:off x="457200" y="1600200"/>
            <a:ext cx="843528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hangingPunct="0">
              <a:spcBef>
                <a:spcPts val="0"/>
              </a:spcBef>
            </a:pPr>
            <a:r>
              <a:rPr lang="fr-FR" sz="2400" dirty="0"/>
              <a:t>Créer un rectangle (remplissage hachures vertes) contenant le bois Saint Jean à l’est de </a:t>
            </a:r>
            <a:r>
              <a:rPr lang="fr-FR" sz="2400" dirty="0" err="1"/>
              <a:t>Honskirch</a:t>
            </a:r>
            <a:endParaRPr lang="fr-FR" sz="2400" dirty="0"/>
          </a:p>
          <a:p>
            <a:pPr hangingPunct="0">
              <a:spcBef>
                <a:spcPts val="0"/>
              </a:spcBef>
            </a:pPr>
            <a:endParaRPr lang="fr-FR" sz="2400" dirty="0"/>
          </a:p>
          <a:p>
            <a:pPr hangingPunct="0">
              <a:spcBef>
                <a:spcPts val="0"/>
              </a:spcBef>
            </a:pPr>
            <a:endParaRPr lang="fr-FR" sz="2400" dirty="0"/>
          </a:p>
          <a:p>
            <a:pPr hangingPunct="0">
              <a:spcBef>
                <a:spcPts val="0"/>
              </a:spcBef>
            </a:pPr>
            <a:r>
              <a:rPr lang="fr-FR" sz="2400" dirty="0"/>
              <a:t>Exporter en KML/KMZ (</a:t>
            </a:r>
            <a:r>
              <a:rPr lang="fr-FR" sz="2400" dirty="0" err="1"/>
              <a:t>Vector</a:t>
            </a:r>
            <a:r>
              <a:rPr lang="fr-FR" sz="2400" dirty="0"/>
              <a:t> data </a:t>
            </a:r>
            <a:r>
              <a:rPr lang="fr-FR" sz="2400" dirty="0" err="1"/>
              <a:t>only</a:t>
            </a:r>
            <a:r>
              <a:rPr lang="fr-FR" sz="2400" dirty="0"/>
              <a:t>)</a:t>
            </a:r>
          </a:p>
          <a:p>
            <a:pPr hangingPunct="0">
              <a:spcBef>
                <a:spcPts val="0"/>
              </a:spcBef>
            </a:pPr>
            <a:endParaRPr lang="fr-FR" sz="2400" dirty="0" smtClean="0"/>
          </a:p>
          <a:p>
            <a:pPr hangingPunct="0">
              <a:spcBef>
                <a:spcPts val="0"/>
              </a:spcBef>
            </a:pPr>
            <a:endParaRPr lang="fr-FR" sz="2400" dirty="0"/>
          </a:p>
          <a:p>
            <a:pPr hangingPunct="0">
              <a:spcBef>
                <a:spcPts val="0"/>
              </a:spcBef>
            </a:pPr>
            <a:endParaRPr lang="fr-FR" sz="2400" dirty="0" smtClean="0"/>
          </a:p>
          <a:p>
            <a:pPr hangingPunct="0">
              <a:spcBef>
                <a:spcPts val="0"/>
              </a:spcBef>
            </a:pPr>
            <a:r>
              <a:rPr lang="fr-FR" sz="2400" dirty="0" smtClean="0"/>
              <a:t>Créer un itinéraire entre </a:t>
            </a:r>
            <a:r>
              <a:rPr lang="fr-FR" sz="2400" i="1" dirty="0" err="1" smtClean="0"/>
              <a:t>Hinsingen</a:t>
            </a:r>
            <a:r>
              <a:rPr lang="fr-FR" sz="2400" dirty="0" smtClean="0"/>
              <a:t> et </a:t>
            </a:r>
            <a:r>
              <a:rPr lang="fr-FR" sz="2400" i="1" dirty="0" err="1" smtClean="0"/>
              <a:t>Honskirch</a:t>
            </a:r>
            <a:r>
              <a:rPr lang="fr-FR" sz="2400" dirty="0" smtClean="0"/>
              <a:t>. Placer un PPO au carrefour de </a:t>
            </a:r>
            <a:r>
              <a:rPr lang="fr-FR" sz="2400" i="1" dirty="0" err="1" smtClean="0"/>
              <a:t>Kirviller</a:t>
            </a:r>
            <a:r>
              <a:rPr lang="fr-FR" sz="2400" dirty="0" smtClean="0"/>
              <a:t> et au point côté 242</a:t>
            </a:r>
          </a:p>
          <a:p>
            <a:pPr hangingPunct="0">
              <a:spcBef>
                <a:spcPts val="0"/>
              </a:spcBef>
            </a:pPr>
            <a:endParaRPr lang="fr-FR" sz="2400" dirty="0" smtClean="0"/>
          </a:p>
          <a:p>
            <a:pPr hangingPunct="0">
              <a:spcBef>
                <a:spcPts val="0"/>
              </a:spcBef>
            </a:pPr>
            <a:r>
              <a:rPr lang="fr-FR" sz="2400" dirty="0" smtClean="0"/>
              <a:t>Exporter en </a:t>
            </a:r>
            <a:r>
              <a:rPr lang="fr-FR" sz="2400" dirty="0" err="1" smtClean="0"/>
              <a:t>gpx</a:t>
            </a:r>
            <a:endParaRPr lang="fr-FR" sz="2400" dirty="0"/>
          </a:p>
          <a:p>
            <a:pPr marL="0" indent="0" hangingPunct="0">
              <a:spcBef>
                <a:spcPts val="0"/>
              </a:spcBef>
              <a:buNone/>
            </a:pPr>
            <a:endParaRPr lang="fr-FR" sz="2400" dirty="0" smtClean="0"/>
          </a:p>
          <a:p>
            <a:pPr hangingPunct="0">
              <a:spcBef>
                <a:spcPts val="0"/>
              </a:spcBef>
            </a:pPr>
            <a:endParaRPr lang="fr-FR" sz="2400" dirty="0"/>
          </a:p>
          <a:p>
            <a:pPr hangingPunct="0">
              <a:spcBef>
                <a:spcPts val="0"/>
              </a:spcBef>
            </a:pPr>
            <a:endParaRPr lang="fr-FR" sz="2400" dirty="0"/>
          </a:p>
        </p:txBody>
      </p:sp>
      <p:pic>
        <p:nvPicPr>
          <p:cNvPr id="5" name="Image 4"/>
          <p:cNvPicPr>
            <a:picLocks noChangeAspect="1"/>
          </p:cNvPicPr>
          <p:nvPr/>
        </p:nvPicPr>
        <p:blipFill>
          <a:blip r:embed="rId3"/>
          <a:stretch>
            <a:fillRect/>
          </a:stretch>
        </p:blipFill>
        <p:spPr>
          <a:xfrm>
            <a:off x="7262649" y="2132856"/>
            <a:ext cx="1388635" cy="728464"/>
          </a:xfrm>
          <a:prstGeom prst="rect">
            <a:avLst/>
          </a:prstGeom>
        </p:spPr>
      </p:pic>
      <p:pic>
        <p:nvPicPr>
          <p:cNvPr id="6" name="Image 5"/>
          <p:cNvPicPr>
            <a:picLocks noChangeAspect="1"/>
          </p:cNvPicPr>
          <p:nvPr/>
        </p:nvPicPr>
        <p:blipFill>
          <a:blip r:embed="rId4"/>
          <a:stretch>
            <a:fillRect/>
          </a:stretch>
        </p:blipFill>
        <p:spPr>
          <a:xfrm>
            <a:off x="7803619" y="5556567"/>
            <a:ext cx="814760" cy="768202"/>
          </a:xfrm>
          <a:prstGeom prst="rect">
            <a:avLst/>
          </a:prstGeom>
        </p:spPr>
      </p:pic>
    </p:spTree>
    <p:extLst>
      <p:ext uri="{BB962C8B-B14F-4D97-AF65-F5344CB8AC3E}">
        <p14:creationId xmlns:p14="http://schemas.microsoft.com/office/powerpoint/2010/main" val="33609363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Vecteurs</a:t>
            </a:r>
            <a:endParaRPr lang="fr-FR" dirty="0"/>
          </a:p>
        </p:txBody>
      </p:sp>
      <p:sp>
        <p:nvSpPr>
          <p:cNvPr id="4" name="Espace réservé du contenu 2"/>
          <p:cNvSpPr txBox="1">
            <a:spLocks/>
          </p:cNvSpPr>
          <p:nvPr/>
        </p:nvSpPr>
        <p:spPr>
          <a:xfrm>
            <a:off x="457200" y="1600200"/>
            <a:ext cx="726018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hangingPunct="0">
              <a:spcBef>
                <a:spcPts val="0"/>
              </a:spcBef>
            </a:pPr>
            <a:r>
              <a:rPr lang="fr-FR" sz="2400" dirty="0" smtClean="0"/>
              <a:t>Modifier la surface du bois Saint Jean pour inclure le bois plus au sud (PC 235)</a:t>
            </a:r>
          </a:p>
          <a:p>
            <a:pPr hangingPunct="0">
              <a:spcBef>
                <a:spcPts val="0"/>
              </a:spcBef>
            </a:pPr>
            <a:endParaRPr lang="fr-FR" sz="2400" dirty="0" smtClean="0"/>
          </a:p>
          <a:p>
            <a:pPr hangingPunct="0">
              <a:spcBef>
                <a:spcPts val="0"/>
              </a:spcBef>
            </a:pPr>
            <a:endParaRPr lang="fr-FR" sz="2400" dirty="0"/>
          </a:p>
          <a:p>
            <a:pPr hangingPunct="0">
              <a:spcBef>
                <a:spcPts val="0"/>
              </a:spcBef>
            </a:pPr>
            <a:r>
              <a:rPr lang="fr-FR" sz="2400" dirty="0" smtClean="0"/>
              <a:t>Etendre la FLOT jusqu’à </a:t>
            </a:r>
            <a:r>
              <a:rPr lang="fr-FR" sz="2400" i="1" dirty="0" err="1" smtClean="0"/>
              <a:t>Viberswiller</a:t>
            </a:r>
            <a:endParaRPr lang="fr-FR" sz="2400" i="1" dirty="0" smtClean="0"/>
          </a:p>
          <a:p>
            <a:pPr hangingPunct="0">
              <a:spcBef>
                <a:spcPts val="0"/>
              </a:spcBef>
            </a:pPr>
            <a:endParaRPr lang="fr-FR" sz="2400" i="1" dirty="0"/>
          </a:p>
          <a:p>
            <a:pPr hangingPunct="0">
              <a:spcBef>
                <a:spcPts val="0"/>
              </a:spcBef>
            </a:pPr>
            <a:endParaRPr lang="fr-FR" sz="2400" i="1" dirty="0" smtClean="0"/>
          </a:p>
          <a:p>
            <a:pPr hangingPunct="0">
              <a:spcBef>
                <a:spcPts val="0"/>
              </a:spcBef>
            </a:pPr>
            <a:r>
              <a:rPr lang="fr-FR" sz="2400" dirty="0" smtClean="0"/>
              <a:t>Supprimer le point de la FLOT au niveau de </a:t>
            </a:r>
            <a:r>
              <a:rPr lang="fr-FR" sz="2400" i="1" dirty="0" err="1" smtClean="0"/>
              <a:t>Vittersbourg</a:t>
            </a:r>
            <a:endParaRPr lang="fr-FR" sz="2400" i="1" dirty="0" smtClean="0"/>
          </a:p>
          <a:p>
            <a:pPr hangingPunct="0">
              <a:spcBef>
                <a:spcPts val="0"/>
              </a:spcBef>
            </a:pPr>
            <a:endParaRPr lang="fr-FR" sz="2400" i="1" dirty="0" smtClean="0"/>
          </a:p>
          <a:p>
            <a:pPr hangingPunct="0">
              <a:spcBef>
                <a:spcPts val="0"/>
              </a:spcBef>
            </a:pPr>
            <a:endParaRPr lang="fr-FR" sz="2400" dirty="0"/>
          </a:p>
          <a:p>
            <a:pPr hangingPunct="0">
              <a:spcBef>
                <a:spcPts val="0"/>
              </a:spcBef>
            </a:pPr>
            <a:r>
              <a:rPr lang="fr-FR" sz="2400" dirty="0" smtClean="0"/>
              <a:t>Décaler la PLAE 81 sur le point côté 246</a:t>
            </a:r>
            <a:endParaRPr lang="fr-FR" sz="2400" dirty="0"/>
          </a:p>
          <a:p>
            <a:pPr hangingPunct="0">
              <a:spcBef>
                <a:spcPts val="0"/>
              </a:spcBef>
            </a:pPr>
            <a:endParaRPr lang="fr-FR" sz="2400" dirty="0" smtClean="0"/>
          </a:p>
        </p:txBody>
      </p:sp>
      <p:pic>
        <p:nvPicPr>
          <p:cNvPr id="3" name="Image 2"/>
          <p:cNvPicPr>
            <a:picLocks noChangeAspect="1"/>
          </p:cNvPicPr>
          <p:nvPr/>
        </p:nvPicPr>
        <p:blipFill rotWithShape="1">
          <a:blip r:embed="rId3"/>
          <a:srcRect r="8535"/>
          <a:stretch/>
        </p:blipFill>
        <p:spPr>
          <a:xfrm>
            <a:off x="7717380" y="1600200"/>
            <a:ext cx="1143127" cy="596922"/>
          </a:xfrm>
          <a:prstGeom prst="rect">
            <a:avLst/>
          </a:prstGeom>
        </p:spPr>
      </p:pic>
      <p:pic>
        <p:nvPicPr>
          <p:cNvPr id="5" name="Image 4"/>
          <p:cNvPicPr>
            <a:picLocks noChangeAspect="1"/>
          </p:cNvPicPr>
          <p:nvPr/>
        </p:nvPicPr>
        <p:blipFill>
          <a:blip r:embed="rId4"/>
          <a:stretch>
            <a:fillRect/>
          </a:stretch>
        </p:blipFill>
        <p:spPr>
          <a:xfrm>
            <a:off x="6981630" y="2996952"/>
            <a:ext cx="571500" cy="600075"/>
          </a:xfrm>
          <a:prstGeom prst="rect">
            <a:avLst/>
          </a:prstGeom>
        </p:spPr>
      </p:pic>
      <p:pic>
        <p:nvPicPr>
          <p:cNvPr id="6" name="Image 5"/>
          <p:cNvPicPr>
            <a:picLocks noChangeAspect="1"/>
          </p:cNvPicPr>
          <p:nvPr/>
        </p:nvPicPr>
        <p:blipFill>
          <a:blip r:embed="rId5"/>
          <a:stretch>
            <a:fillRect/>
          </a:stretch>
        </p:blipFill>
        <p:spPr>
          <a:xfrm>
            <a:off x="6903419" y="5478091"/>
            <a:ext cx="691276" cy="648072"/>
          </a:xfrm>
          <a:prstGeom prst="rect">
            <a:avLst/>
          </a:prstGeom>
        </p:spPr>
      </p:pic>
    </p:spTree>
    <p:extLst>
      <p:ext uri="{BB962C8B-B14F-4D97-AF65-F5344CB8AC3E}">
        <p14:creationId xmlns:p14="http://schemas.microsoft.com/office/powerpoint/2010/main" val="3199023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Travail avec le relief</a:t>
            </a:r>
            <a:endParaRPr lang="fr-FR" dirty="0"/>
          </a:p>
        </p:txBody>
      </p:sp>
      <p:sp>
        <p:nvSpPr>
          <p:cNvPr id="3" name="Espace réservé du contenu 2"/>
          <p:cNvSpPr>
            <a:spLocks noGrp="1"/>
          </p:cNvSpPr>
          <p:nvPr>
            <p:ph idx="1"/>
          </p:nvPr>
        </p:nvSpPr>
        <p:spPr/>
        <p:txBody>
          <a:bodyPr/>
          <a:lstStyle/>
          <a:p>
            <a:pPr hangingPunct="0"/>
            <a:r>
              <a:rPr lang="fr-FR" dirty="0" smtClean="0"/>
              <a:t>Couche à placer en dessous des autres</a:t>
            </a:r>
          </a:p>
          <a:p>
            <a:endParaRPr lang="fr-FR" dirty="0" smtClean="0"/>
          </a:p>
          <a:p>
            <a:r>
              <a:rPr lang="fr-FR" dirty="0" smtClean="0"/>
              <a:t>Obligatoire </a:t>
            </a:r>
            <a:r>
              <a:rPr lang="fr-FR" dirty="0"/>
              <a:t>pour les outils profil terrain, courbes de niveaux, </a:t>
            </a:r>
            <a:r>
              <a:rPr lang="fr-FR" dirty="0" smtClean="0"/>
              <a:t>lignes de crêtes/talweg</a:t>
            </a:r>
          </a:p>
          <a:p>
            <a:endParaRPr lang="fr-FR" dirty="0" smtClean="0"/>
          </a:p>
          <a:p>
            <a:r>
              <a:rPr lang="fr-FR" dirty="0" smtClean="0"/>
              <a:t>Le DTED ne prend pas en compte le sursol : végétation, bâtiments </a:t>
            </a:r>
            <a:endParaRPr lang="fr-FR"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Travail avec le relief</a:t>
            </a:r>
            <a:endParaRPr lang="fr-FR" dirty="0"/>
          </a:p>
        </p:txBody>
      </p:sp>
      <p:sp>
        <p:nvSpPr>
          <p:cNvPr id="3" name="Espace réservé du contenu 2"/>
          <p:cNvSpPr>
            <a:spLocks noGrp="1"/>
          </p:cNvSpPr>
          <p:nvPr>
            <p:ph idx="1"/>
          </p:nvPr>
        </p:nvSpPr>
        <p:spPr>
          <a:xfrm>
            <a:off x="457200" y="1600200"/>
            <a:ext cx="8435280" cy="5141168"/>
          </a:xfrm>
        </p:spPr>
        <p:txBody>
          <a:bodyPr>
            <a:normAutofit/>
          </a:bodyPr>
          <a:lstStyle/>
          <a:p>
            <a:pPr hangingPunct="0"/>
            <a:r>
              <a:rPr lang="fr-FR" dirty="0" smtClean="0"/>
              <a:t>Reprendre l’itinéraire précédent et en faire le profil du tracé.</a:t>
            </a:r>
          </a:p>
          <a:p>
            <a:pPr lvl="0" hangingPunct="0"/>
            <a:endParaRPr lang="fr-FR" dirty="0"/>
          </a:p>
          <a:p>
            <a:pPr hangingPunct="0"/>
            <a:r>
              <a:rPr lang="fr-FR" dirty="0" smtClean="0"/>
              <a:t>Générer les courbes de niveaux</a:t>
            </a:r>
          </a:p>
          <a:p>
            <a:pPr hangingPunct="0"/>
            <a:endParaRPr lang="fr-FR" dirty="0" smtClean="0"/>
          </a:p>
          <a:p>
            <a:pPr marL="342900" lvl="1" indent="-342900" hangingPunct="0">
              <a:buFont typeface="Arial" pitchFamily="34" charset="0"/>
              <a:buChar char="•"/>
            </a:pPr>
            <a:r>
              <a:rPr lang="fr-FR" dirty="0" smtClean="0"/>
              <a:t>Utiliser l’</a:t>
            </a:r>
            <a:r>
              <a:rPr lang="fr-FR" dirty="0" err="1" smtClean="0"/>
              <a:t>intervisibilité</a:t>
            </a:r>
            <a:r>
              <a:rPr lang="fr-FR" dirty="0" smtClean="0"/>
              <a:t> (3km de rayon) depuis le point </a:t>
            </a:r>
            <a:r>
              <a:rPr lang="pl-PL" dirty="0"/>
              <a:t>32 U LV 92797 18766</a:t>
            </a:r>
            <a:endParaRPr lang="fr-FR" dirty="0"/>
          </a:p>
          <a:p>
            <a:pPr marL="0" indent="0" hangingPunct="0">
              <a:buNone/>
            </a:pPr>
            <a:endParaRPr lang="fr-FR" dirty="0" smtClean="0"/>
          </a:p>
          <a:p>
            <a:pPr lvl="0" hangingPunct="0"/>
            <a:endParaRPr lang="fr-FR" dirty="0"/>
          </a:p>
          <a:p>
            <a:pPr hangingPunct="0"/>
            <a:endParaRPr lang="fr-FR" dirty="0" smtClean="0"/>
          </a:p>
          <a:p>
            <a:pPr hangingPunct="0"/>
            <a:endParaRPr lang="fr-FR" dirty="0"/>
          </a:p>
          <a:p>
            <a:pPr hangingPunct="0"/>
            <a:endParaRPr lang="fr-FR" dirty="0" smtClean="0"/>
          </a:p>
          <a:p>
            <a:endParaRPr lang="fr-FR" dirty="0"/>
          </a:p>
        </p:txBody>
      </p:sp>
      <p:pic>
        <p:nvPicPr>
          <p:cNvPr id="4" name="Image 3"/>
          <p:cNvPicPr>
            <a:picLocks noChangeAspect="1"/>
          </p:cNvPicPr>
          <p:nvPr/>
        </p:nvPicPr>
        <p:blipFill>
          <a:blip r:embed="rId3"/>
          <a:stretch>
            <a:fillRect/>
          </a:stretch>
        </p:blipFill>
        <p:spPr>
          <a:xfrm>
            <a:off x="6732240" y="3356992"/>
            <a:ext cx="469578" cy="510411"/>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Enrichissement des vecteurs</a:t>
            </a:r>
            <a:endParaRPr lang="fr-FR" dirty="0"/>
          </a:p>
        </p:txBody>
      </p:sp>
      <p:sp>
        <p:nvSpPr>
          <p:cNvPr id="3" name="Espace réservé du contenu 2"/>
          <p:cNvSpPr>
            <a:spLocks noGrp="1"/>
          </p:cNvSpPr>
          <p:nvPr>
            <p:ph idx="1"/>
          </p:nvPr>
        </p:nvSpPr>
        <p:spPr/>
        <p:txBody>
          <a:bodyPr>
            <a:normAutofit/>
          </a:bodyPr>
          <a:lstStyle/>
          <a:p>
            <a:pPr hangingPunct="0"/>
            <a:r>
              <a:rPr lang="fr-FR" dirty="0" smtClean="0"/>
              <a:t>Informations diverses rattachées à une entité</a:t>
            </a:r>
            <a:endParaRPr lang="fr-FR" dirty="0"/>
          </a:p>
          <a:p>
            <a:pPr marL="0" indent="0" hangingPunct="0">
              <a:buNone/>
            </a:pPr>
            <a:endParaRPr lang="fr-FR" dirty="0" smtClean="0"/>
          </a:p>
          <a:p>
            <a:pPr hangingPunct="0"/>
            <a:r>
              <a:rPr lang="fr-FR" dirty="0" smtClean="0"/>
              <a:t>Création de vecteurs, calculs et analyses basés sur les attributs</a:t>
            </a:r>
          </a:p>
          <a:p>
            <a:pPr hangingPunct="0"/>
            <a:endParaRPr lang="fr-FR" dirty="0"/>
          </a:p>
          <a:p>
            <a:pPr hangingPunct="0"/>
            <a:r>
              <a:rPr lang="fr-FR" dirty="0" smtClean="0"/>
              <a:t>Types et styles personnalisés</a:t>
            </a:r>
          </a:p>
        </p:txBody>
      </p:sp>
    </p:spTree>
    <p:extLst>
      <p:ext uri="{BB962C8B-B14F-4D97-AF65-F5344CB8AC3E}">
        <p14:creationId xmlns:p14="http://schemas.microsoft.com/office/powerpoint/2010/main" val="10784316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Présentation</a:t>
            </a:r>
            <a:endParaRPr lang="fr-FR" dirty="0"/>
          </a:p>
        </p:txBody>
      </p:sp>
      <p:sp>
        <p:nvSpPr>
          <p:cNvPr id="3" name="Espace réservé du contenu 2"/>
          <p:cNvSpPr>
            <a:spLocks noGrp="1"/>
          </p:cNvSpPr>
          <p:nvPr>
            <p:ph idx="1"/>
          </p:nvPr>
        </p:nvSpPr>
        <p:spPr/>
        <p:txBody>
          <a:bodyPr/>
          <a:lstStyle/>
          <a:p>
            <a:r>
              <a:rPr lang="fr-FR" dirty="0" smtClean="0"/>
              <a:t>Logiciel complet de cartographie</a:t>
            </a:r>
          </a:p>
          <a:p>
            <a:r>
              <a:rPr lang="fr-FR" dirty="0" smtClean="0"/>
              <a:t>Utilisé par toutes les armes et armées</a:t>
            </a:r>
          </a:p>
          <a:p>
            <a:r>
              <a:rPr lang="fr-FR" dirty="0" smtClean="0"/>
              <a:t>Interopérable</a:t>
            </a:r>
          </a:p>
          <a:p>
            <a:r>
              <a:rPr lang="fr-FR" dirty="0" smtClean="0"/>
              <a:t>Installable sur </a:t>
            </a:r>
            <a:r>
              <a:rPr lang="fr-FR" dirty="0" err="1" smtClean="0"/>
              <a:t>Intradef</a:t>
            </a:r>
            <a:r>
              <a:rPr lang="fr-FR" dirty="0" smtClean="0"/>
              <a:t> via demande DIADEME</a:t>
            </a:r>
          </a:p>
          <a:p>
            <a:endParaRPr lang="fr-FR" dirty="0"/>
          </a:p>
        </p:txBody>
      </p:sp>
      <p:sp>
        <p:nvSpPr>
          <p:cNvPr id="4" name="ZoneTexte 3"/>
          <p:cNvSpPr txBox="1"/>
          <p:nvPr/>
        </p:nvSpPr>
        <p:spPr>
          <a:xfrm>
            <a:off x="1065061" y="4458207"/>
            <a:ext cx="1014104" cy="400110"/>
          </a:xfrm>
          <a:prstGeom prst="rect">
            <a:avLst/>
          </a:prstGeom>
          <a:noFill/>
        </p:spPr>
        <p:txBody>
          <a:bodyPr wrap="square" rtlCol="0">
            <a:spAutoFit/>
          </a:bodyPr>
          <a:lstStyle/>
          <a:p>
            <a:pPr algn="ctr"/>
            <a:r>
              <a:rPr lang="fr-FR" sz="2000" b="1" u="sng" dirty="0" smtClean="0"/>
              <a:t>SAER</a:t>
            </a:r>
            <a:endParaRPr lang="fr-FR" sz="2000" b="1" u="sng" dirty="0"/>
          </a:p>
        </p:txBody>
      </p:sp>
      <p:sp>
        <p:nvSpPr>
          <p:cNvPr id="5" name="ZoneTexte 4"/>
          <p:cNvSpPr txBox="1"/>
          <p:nvPr/>
        </p:nvSpPr>
        <p:spPr>
          <a:xfrm>
            <a:off x="4067944" y="4210217"/>
            <a:ext cx="648072" cy="400110"/>
          </a:xfrm>
          <a:prstGeom prst="rect">
            <a:avLst/>
          </a:prstGeom>
          <a:noFill/>
        </p:spPr>
        <p:txBody>
          <a:bodyPr wrap="square" rtlCol="0">
            <a:spAutoFit/>
          </a:bodyPr>
          <a:lstStyle/>
          <a:p>
            <a:pPr algn="ctr"/>
            <a:r>
              <a:rPr lang="fr-FR" sz="2000" b="1" u="sng" dirty="0" smtClean="0"/>
              <a:t>SIR</a:t>
            </a:r>
            <a:endParaRPr lang="fr-FR" sz="2000" b="1" u="sng" dirty="0"/>
          </a:p>
        </p:txBody>
      </p:sp>
      <p:sp>
        <p:nvSpPr>
          <p:cNvPr id="6" name="ZoneTexte 5"/>
          <p:cNvSpPr txBox="1"/>
          <p:nvPr/>
        </p:nvSpPr>
        <p:spPr>
          <a:xfrm>
            <a:off x="7092280" y="4214480"/>
            <a:ext cx="779596" cy="400110"/>
          </a:xfrm>
          <a:prstGeom prst="rect">
            <a:avLst/>
          </a:prstGeom>
          <a:noFill/>
        </p:spPr>
        <p:txBody>
          <a:bodyPr wrap="square" rtlCol="0">
            <a:spAutoFit/>
          </a:bodyPr>
          <a:lstStyle/>
          <a:p>
            <a:pPr algn="ctr"/>
            <a:r>
              <a:rPr lang="fr-FR" sz="2000" b="1" u="sng" dirty="0" smtClean="0"/>
              <a:t>SICF</a:t>
            </a:r>
            <a:endParaRPr lang="fr-FR" sz="2000" b="1" u="sng" dirty="0"/>
          </a:p>
        </p:txBody>
      </p:sp>
      <p:pic>
        <p:nvPicPr>
          <p:cNvPr id="8"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893883" y="4797152"/>
            <a:ext cx="3241767" cy="202948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9"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377485" y="4616563"/>
            <a:ext cx="2389030" cy="2220567"/>
          </a:xfrm>
          <a:prstGeom prst="rect">
            <a:avLst/>
          </a:prstGeom>
          <a:solidFill>
            <a:schemeClr val="accent2"/>
          </a:solidFill>
          <a:ln>
            <a:solidFill>
              <a:schemeClr val="tx1"/>
            </a:solidFill>
          </a:ln>
          <a:effectLst/>
        </p:spPr>
      </p:pic>
      <p:pic>
        <p:nvPicPr>
          <p:cNvPr id="10"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60842" y="5088916"/>
            <a:ext cx="3089275" cy="173771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37375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Importer un symbole</a:t>
            </a:r>
            <a:endParaRPr lang="fr-FR" dirty="0"/>
          </a:p>
        </p:txBody>
      </p:sp>
      <p:pic>
        <p:nvPicPr>
          <p:cNvPr id="5"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1645" y="1340768"/>
            <a:ext cx="4440183" cy="546575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261378" y="4681416"/>
            <a:ext cx="3882622" cy="212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Ellipse 6"/>
          <p:cNvSpPr/>
          <p:nvPr/>
        </p:nvSpPr>
        <p:spPr>
          <a:xfrm>
            <a:off x="848435" y="1651209"/>
            <a:ext cx="195173" cy="2656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p:cNvSpPr/>
          <p:nvPr/>
        </p:nvSpPr>
        <p:spPr>
          <a:xfrm>
            <a:off x="81567" y="2799807"/>
            <a:ext cx="1013918" cy="2656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p:cNvSpPr/>
          <p:nvPr/>
        </p:nvSpPr>
        <p:spPr>
          <a:xfrm>
            <a:off x="1436283" y="3849305"/>
            <a:ext cx="1034381" cy="2656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p:cNvSpPr/>
          <p:nvPr/>
        </p:nvSpPr>
        <p:spPr>
          <a:xfrm>
            <a:off x="1692188" y="5192394"/>
            <a:ext cx="719572" cy="2656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p:cNvSpPr txBox="1"/>
          <p:nvPr/>
        </p:nvSpPr>
        <p:spPr>
          <a:xfrm>
            <a:off x="531966" y="1323435"/>
            <a:ext cx="288498" cy="369332"/>
          </a:xfrm>
          <a:prstGeom prst="rect">
            <a:avLst/>
          </a:prstGeom>
          <a:solidFill>
            <a:schemeClr val="bg1"/>
          </a:solidFill>
        </p:spPr>
        <p:txBody>
          <a:bodyPr wrap="square" rtlCol="0">
            <a:spAutoFit/>
          </a:bodyPr>
          <a:lstStyle/>
          <a:p>
            <a:r>
              <a:rPr lang="fr-FR" b="1" dirty="0" smtClean="0">
                <a:solidFill>
                  <a:srgbClr val="FF0000"/>
                </a:solidFill>
              </a:rPr>
              <a:t>1</a:t>
            </a:r>
            <a:endParaRPr lang="fr-FR" b="1" dirty="0">
              <a:solidFill>
                <a:srgbClr val="FF0000"/>
              </a:solidFill>
            </a:endParaRPr>
          </a:p>
        </p:txBody>
      </p:sp>
      <p:sp>
        <p:nvSpPr>
          <p:cNvPr id="12" name="ZoneTexte 11"/>
          <p:cNvSpPr txBox="1"/>
          <p:nvPr/>
        </p:nvSpPr>
        <p:spPr>
          <a:xfrm>
            <a:off x="849984" y="2420888"/>
            <a:ext cx="288498" cy="369332"/>
          </a:xfrm>
          <a:prstGeom prst="rect">
            <a:avLst/>
          </a:prstGeom>
          <a:solidFill>
            <a:schemeClr val="bg1"/>
          </a:solidFill>
        </p:spPr>
        <p:txBody>
          <a:bodyPr wrap="square" rtlCol="0">
            <a:spAutoFit/>
          </a:bodyPr>
          <a:lstStyle/>
          <a:p>
            <a:r>
              <a:rPr lang="fr-FR" b="1" dirty="0" smtClean="0">
                <a:solidFill>
                  <a:srgbClr val="FF0000"/>
                </a:solidFill>
              </a:rPr>
              <a:t>2</a:t>
            </a:r>
            <a:endParaRPr lang="fr-FR" b="1" dirty="0">
              <a:solidFill>
                <a:srgbClr val="FF0000"/>
              </a:solidFill>
            </a:endParaRPr>
          </a:p>
        </p:txBody>
      </p:sp>
      <p:sp>
        <p:nvSpPr>
          <p:cNvPr id="13" name="ZoneTexte 12"/>
          <p:cNvSpPr txBox="1"/>
          <p:nvPr/>
        </p:nvSpPr>
        <p:spPr>
          <a:xfrm>
            <a:off x="2555310" y="3767944"/>
            <a:ext cx="288498" cy="369332"/>
          </a:xfrm>
          <a:prstGeom prst="rect">
            <a:avLst/>
          </a:prstGeom>
          <a:solidFill>
            <a:schemeClr val="bg1"/>
          </a:solidFill>
        </p:spPr>
        <p:txBody>
          <a:bodyPr wrap="square" rtlCol="0">
            <a:spAutoFit/>
          </a:bodyPr>
          <a:lstStyle/>
          <a:p>
            <a:r>
              <a:rPr lang="fr-FR" b="1" dirty="0" smtClean="0">
                <a:solidFill>
                  <a:srgbClr val="FF0000"/>
                </a:solidFill>
              </a:rPr>
              <a:t>3</a:t>
            </a:r>
            <a:endParaRPr lang="fr-FR" b="1" dirty="0">
              <a:solidFill>
                <a:srgbClr val="FF0000"/>
              </a:solidFill>
            </a:endParaRPr>
          </a:p>
        </p:txBody>
      </p:sp>
      <p:sp>
        <p:nvSpPr>
          <p:cNvPr id="14" name="ZoneTexte 13"/>
          <p:cNvSpPr txBox="1"/>
          <p:nvPr/>
        </p:nvSpPr>
        <p:spPr>
          <a:xfrm>
            <a:off x="1271687" y="5157192"/>
            <a:ext cx="288498" cy="369332"/>
          </a:xfrm>
          <a:prstGeom prst="rect">
            <a:avLst/>
          </a:prstGeom>
          <a:noFill/>
        </p:spPr>
        <p:txBody>
          <a:bodyPr wrap="square" rtlCol="0">
            <a:spAutoFit/>
          </a:bodyPr>
          <a:lstStyle/>
          <a:p>
            <a:r>
              <a:rPr lang="fr-FR" b="1" dirty="0" smtClean="0">
                <a:solidFill>
                  <a:srgbClr val="FF0000"/>
                </a:solidFill>
              </a:rPr>
              <a:t>4</a:t>
            </a:r>
            <a:endParaRPr lang="fr-FR" b="1" dirty="0">
              <a:solidFill>
                <a:srgbClr val="FF0000"/>
              </a:solidFill>
            </a:endParaRPr>
          </a:p>
        </p:txBody>
      </p:sp>
      <p:sp>
        <p:nvSpPr>
          <p:cNvPr id="15" name="Ellipse 14"/>
          <p:cNvSpPr/>
          <p:nvPr/>
        </p:nvSpPr>
        <p:spPr>
          <a:xfrm>
            <a:off x="5292080" y="5949521"/>
            <a:ext cx="851576" cy="3079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p:cNvSpPr/>
          <p:nvPr/>
        </p:nvSpPr>
        <p:spPr>
          <a:xfrm>
            <a:off x="6336391" y="6339483"/>
            <a:ext cx="664566" cy="3079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p:cNvSpPr txBox="1"/>
          <p:nvPr/>
        </p:nvSpPr>
        <p:spPr>
          <a:xfrm>
            <a:off x="6010239" y="6333079"/>
            <a:ext cx="266444" cy="369332"/>
          </a:xfrm>
          <a:prstGeom prst="rect">
            <a:avLst/>
          </a:prstGeom>
          <a:noFill/>
        </p:spPr>
        <p:txBody>
          <a:bodyPr wrap="square" rtlCol="0">
            <a:spAutoFit/>
          </a:bodyPr>
          <a:lstStyle/>
          <a:p>
            <a:r>
              <a:rPr lang="fr-FR" b="1" dirty="0" smtClean="0">
                <a:solidFill>
                  <a:srgbClr val="FF0000"/>
                </a:solidFill>
              </a:rPr>
              <a:t>7</a:t>
            </a:r>
            <a:endParaRPr lang="fr-FR" b="1" dirty="0">
              <a:solidFill>
                <a:srgbClr val="FF0000"/>
              </a:solidFill>
            </a:endParaRPr>
          </a:p>
        </p:txBody>
      </p:sp>
      <p:sp>
        <p:nvSpPr>
          <p:cNvPr id="18" name="ZoneTexte 17"/>
          <p:cNvSpPr txBox="1"/>
          <p:nvPr/>
        </p:nvSpPr>
        <p:spPr>
          <a:xfrm>
            <a:off x="5675269" y="5517232"/>
            <a:ext cx="312906" cy="369332"/>
          </a:xfrm>
          <a:prstGeom prst="rect">
            <a:avLst/>
          </a:prstGeom>
          <a:solidFill>
            <a:schemeClr val="bg1"/>
          </a:solidFill>
        </p:spPr>
        <p:txBody>
          <a:bodyPr wrap="none" rtlCol="0">
            <a:spAutoFit/>
          </a:bodyPr>
          <a:lstStyle/>
          <a:p>
            <a:r>
              <a:rPr lang="fr-FR" b="1" dirty="0" smtClean="0">
                <a:solidFill>
                  <a:srgbClr val="FF0000"/>
                </a:solidFill>
              </a:rPr>
              <a:t>6</a:t>
            </a:r>
            <a:endParaRPr lang="fr-FR" b="1" dirty="0">
              <a:solidFill>
                <a:srgbClr val="FF0000"/>
              </a:solidFill>
            </a:endParaRPr>
          </a:p>
        </p:txBody>
      </p:sp>
      <p:sp>
        <p:nvSpPr>
          <p:cNvPr id="19" name="Ellipse 18"/>
          <p:cNvSpPr/>
          <p:nvPr/>
        </p:nvSpPr>
        <p:spPr>
          <a:xfrm>
            <a:off x="3059656" y="6493422"/>
            <a:ext cx="719572" cy="2656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p:cNvSpPr txBox="1"/>
          <p:nvPr/>
        </p:nvSpPr>
        <p:spPr>
          <a:xfrm>
            <a:off x="2634734" y="6456178"/>
            <a:ext cx="264402" cy="369332"/>
          </a:xfrm>
          <a:prstGeom prst="rect">
            <a:avLst/>
          </a:prstGeom>
          <a:noFill/>
        </p:spPr>
        <p:txBody>
          <a:bodyPr wrap="square" rtlCol="0">
            <a:spAutoFit/>
          </a:bodyPr>
          <a:lstStyle/>
          <a:p>
            <a:r>
              <a:rPr lang="fr-FR" b="1" dirty="0" smtClean="0">
                <a:solidFill>
                  <a:srgbClr val="FF0000"/>
                </a:solidFill>
              </a:rPr>
              <a:t>5</a:t>
            </a:r>
            <a:endParaRPr lang="fr-FR" b="1" dirty="0">
              <a:solidFill>
                <a:srgbClr val="FF0000"/>
              </a:solidFill>
            </a:endParaRPr>
          </a:p>
        </p:txBody>
      </p:sp>
      <p:sp>
        <p:nvSpPr>
          <p:cNvPr id="21" name="Rectangle 20"/>
          <p:cNvSpPr/>
          <p:nvPr/>
        </p:nvSpPr>
        <p:spPr>
          <a:xfrm>
            <a:off x="4716016" y="1599354"/>
            <a:ext cx="3958904" cy="369332"/>
          </a:xfrm>
          <a:prstGeom prst="rect">
            <a:avLst/>
          </a:prstGeom>
        </p:spPr>
        <p:txBody>
          <a:bodyPr wrap="none">
            <a:spAutoFit/>
          </a:bodyPr>
          <a:lstStyle/>
          <a:p>
            <a:pPr hangingPunct="0"/>
            <a:r>
              <a:rPr lang="fr-FR" dirty="0"/>
              <a:t>Créer un symbole avec l’image </a:t>
            </a:r>
            <a:r>
              <a:rPr lang="fr-FR" b="1" dirty="0" smtClean="0"/>
              <a:t>relais.jpg</a:t>
            </a:r>
            <a:endParaRPr lang="fr-FR" b="1" dirty="0"/>
          </a:p>
        </p:txBody>
      </p:sp>
    </p:spTree>
    <p:extLst>
      <p:ext uri="{BB962C8B-B14F-4D97-AF65-F5344CB8AC3E}">
        <p14:creationId xmlns:p14="http://schemas.microsoft.com/office/powerpoint/2010/main" val="6587771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1292728"/>
            <a:ext cx="6876256" cy="540182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Ellipse 2"/>
          <p:cNvSpPr/>
          <p:nvPr/>
        </p:nvSpPr>
        <p:spPr>
          <a:xfrm>
            <a:off x="804804" y="1518321"/>
            <a:ext cx="312509" cy="4120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p:cNvSpPr txBox="1"/>
          <p:nvPr/>
        </p:nvSpPr>
        <p:spPr>
          <a:xfrm>
            <a:off x="467544" y="1207502"/>
            <a:ext cx="229410" cy="369332"/>
          </a:xfrm>
          <a:prstGeom prst="rect">
            <a:avLst/>
          </a:prstGeom>
          <a:solidFill>
            <a:schemeClr val="bg1"/>
          </a:solidFill>
        </p:spPr>
        <p:txBody>
          <a:bodyPr wrap="square" rtlCol="0">
            <a:spAutoFit/>
          </a:bodyPr>
          <a:lstStyle/>
          <a:p>
            <a:r>
              <a:rPr lang="fr-FR" b="1" dirty="0" smtClean="0">
                <a:solidFill>
                  <a:srgbClr val="FF0000"/>
                </a:solidFill>
              </a:rPr>
              <a:t>1</a:t>
            </a:r>
            <a:endParaRPr lang="fr-FR" b="1" dirty="0">
              <a:solidFill>
                <a:srgbClr val="FF0000"/>
              </a:solidFill>
            </a:endParaRPr>
          </a:p>
        </p:txBody>
      </p:sp>
      <p:sp>
        <p:nvSpPr>
          <p:cNvPr id="5" name="Ellipse 4"/>
          <p:cNvSpPr/>
          <p:nvPr/>
        </p:nvSpPr>
        <p:spPr>
          <a:xfrm>
            <a:off x="275790" y="2667430"/>
            <a:ext cx="847188" cy="2575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p:cNvSpPr txBox="1"/>
          <p:nvPr/>
        </p:nvSpPr>
        <p:spPr>
          <a:xfrm>
            <a:off x="1422267" y="2488383"/>
            <a:ext cx="247812" cy="369332"/>
          </a:xfrm>
          <a:prstGeom prst="rect">
            <a:avLst/>
          </a:prstGeom>
          <a:solidFill>
            <a:schemeClr val="bg1"/>
          </a:solidFill>
        </p:spPr>
        <p:txBody>
          <a:bodyPr wrap="square" rtlCol="0">
            <a:spAutoFit/>
          </a:bodyPr>
          <a:lstStyle/>
          <a:p>
            <a:r>
              <a:rPr lang="fr-FR" b="1" dirty="0" smtClean="0">
                <a:solidFill>
                  <a:srgbClr val="FF0000"/>
                </a:solidFill>
              </a:rPr>
              <a:t>2</a:t>
            </a:r>
            <a:endParaRPr lang="fr-FR" b="1" dirty="0">
              <a:solidFill>
                <a:srgbClr val="FF0000"/>
              </a:solidFill>
            </a:endParaRPr>
          </a:p>
        </p:txBody>
      </p:sp>
      <p:sp>
        <p:nvSpPr>
          <p:cNvPr id="7" name="Ellipse 6"/>
          <p:cNvSpPr/>
          <p:nvPr/>
        </p:nvSpPr>
        <p:spPr>
          <a:xfrm>
            <a:off x="1663014" y="4916209"/>
            <a:ext cx="627182" cy="2575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1331640" y="4931876"/>
            <a:ext cx="495624" cy="369332"/>
          </a:xfrm>
          <a:prstGeom prst="rect">
            <a:avLst/>
          </a:prstGeom>
          <a:noFill/>
        </p:spPr>
        <p:txBody>
          <a:bodyPr wrap="square" rtlCol="0">
            <a:spAutoFit/>
          </a:bodyPr>
          <a:lstStyle/>
          <a:p>
            <a:r>
              <a:rPr lang="fr-FR" b="1" dirty="0" smtClean="0">
                <a:solidFill>
                  <a:srgbClr val="FF0000"/>
                </a:solidFill>
              </a:rPr>
              <a:t>3</a:t>
            </a:r>
            <a:endParaRPr lang="fr-FR" b="1" dirty="0">
              <a:solidFill>
                <a:srgbClr val="FF0000"/>
              </a:solidFill>
            </a:endParaRPr>
          </a:p>
        </p:txBody>
      </p:sp>
      <p:sp>
        <p:nvSpPr>
          <p:cNvPr id="9" name="Ellipse 8"/>
          <p:cNvSpPr/>
          <p:nvPr/>
        </p:nvSpPr>
        <p:spPr>
          <a:xfrm>
            <a:off x="3800802" y="2996952"/>
            <a:ext cx="627182" cy="2575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p:cNvSpPr txBox="1"/>
          <p:nvPr/>
        </p:nvSpPr>
        <p:spPr>
          <a:xfrm>
            <a:off x="4685041" y="2936618"/>
            <a:ext cx="495624" cy="369332"/>
          </a:xfrm>
          <a:prstGeom prst="rect">
            <a:avLst/>
          </a:prstGeom>
          <a:noFill/>
        </p:spPr>
        <p:txBody>
          <a:bodyPr wrap="square" rtlCol="0">
            <a:spAutoFit/>
          </a:bodyPr>
          <a:lstStyle/>
          <a:p>
            <a:r>
              <a:rPr lang="fr-FR" b="1" dirty="0" smtClean="0">
                <a:solidFill>
                  <a:srgbClr val="FF0000"/>
                </a:solidFill>
              </a:rPr>
              <a:t>4</a:t>
            </a:r>
            <a:endParaRPr lang="fr-FR" b="1" dirty="0">
              <a:solidFill>
                <a:srgbClr val="FF0000"/>
              </a:solidFill>
            </a:endParaRPr>
          </a:p>
        </p:txBody>
      </p:sp>
      <p:sp>
        <p:nvSpPr>
          <p:cNvPr id="14" name="Ellipse 13"/>
          <p:cNvSpPr/>
          <p:nvPr/>
        </p:nvSpPr>
        <p:spPr>
          <a:xfrm>
            <a:off x="2712983" y="6186447"/>
            <a:ext cx="627182" cy="2060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p:cNvSpPr txBox="1"/>
          <p:nvPr/>
        </p:nvSpPr>
        <p:spPr>
          <a:xfrm>
            <a:off x="2555776" y="5949280"/>
            <a:ext cx="495624" cy="369332"/>
          </a:xfrm>
          <a:prstGeom prst="rect">
            <a:avLst/>
          </a:prstGeom>
          <a:noFill/>
        </p:spPr>
        <p:txBody>
          <a:bodyPr wrap="square" rtlCol="0">
            <a:spAutoFit/>
          </a:bodyPr>
          <a:lstStyle/>
          <a:p>
            <a:r>
              <a:rPr lang="fr-FR" b="1" dirty="0" smtClean="0">
                <a:solidFill>
                  <a:srgbClr val="FF0000"/>
                </a:solidFill>
              </a:rPr>
              <a:t>7</a:t>
            </a:r>
            <a:endParaRPr lang="fr-FR" b="1" dirty="0">
              <a:solidFill>
                <a:srgbClr val="FF0000"/>
              </a:solidFill>
            </a:endParaRPr>
          </a:p>
        </p:txBody>
      </p:sp>
      <p:pic>
        <p:nvPicPr>
          <p:cNvPr id="3076"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335313" y="4360642"/>
            <a:ext cx="1949392" cy="1296529"/>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Ellipse 19"/>
          <p:cNvSpPr/>
          <p:nvPr/>
        </p:nvSpPr>
        <p:spPr>
          <a:xfrm>
            <a:off x="4101395" y="3880459"/>
            <a:ext cx="915280" cy="2575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ZoneTexte 20"/>
          <p:cNvSpPr txBox="1"/>
          <p:nvPr/>
        </p:nvSpPr>
        <p:spPr>
          <a:xfrm>
            <a:off x="5392893" y="3328063"/>
            <a:ext cx="495624" cy="369332"/>
          </a:xfrm>
          <a:prstGeom prst="rect">
            <a:avLst/>
          </a:prstGeom>
          <a:noFill/>
        </p:spPr>
        <p:txBody>
          <a:bodyPr wrap="square" rtlCol="0">
            <a:spAutoFit/>
          </a:bodyPr>
          <a:lstStyle/>
          <a:p>
            <a:r>
              <a:rPr lang="fr-FR" b="1" dirty="0" smtClean="0">
                <a:solidFill>
                  <a:srgbClr val="FF0000"/>
                </a:solidFill>
              </a:rPr>
              <a:t>5</a:t>
            </a:r>
            <a:endParaRPr lang="fr-FR" b="1" dirty="0">
              <a:solidFill>
                <a:srgbClr val="FF0000"/>
              </a:solidFill>
            </a:endParaRPr>
          </a:p>
        </p:txBody>
      </p:sp>
      <p:sp>
        <p:nvSpPr>
          <p:cNvPr id="22" name="Ellipse 21"/>
          <p:cNvSpPr/>
          <p:nvPr/>
        </p:nvSpPr>
        <p:spPr>
          <a:xfrm>
            <a:off x="3835620" y="3244529"/>
            <a:ext cx="1672484" cy="2575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ZoneTexte 22"/>
          <p:cNvSpPr txBox="1"/>
          <p:nvPr/>
        </p:nvSpPr>
        <p:spPr>
          <a:xfrm>
            <a:off x="3798530" y="3866011"/>
            <a:ext cx="247812" cy="369332"/>
          </a:xfrm>
          <a:prstGeom prst="rect">
            <a:avLst/>
          </a:prstGeom>
          <a:noFill/>
        </p:spPr>
        <p:txBody>
          <a:bodyPr wrap="square" rtlCol="0">
            <a:spAutoFit/>
          </a:bodyPr>
          <a:lstStyle/>
          <a:p>
            <a:r>
              <a:rPr lang="fr-FR" b="1" dirty="0" smtClean="0">
                <a:solidFill>
                  <a:srgbClr val="FF0000"/>
                </a:solidFill>
              </a:rPr>
              <a:t>6</a:t>
            </a:r>
            <a:endParaRPr lang="fr-FR" b="1" dirty="0">
              <a:solidFill>
                <a:srgbClr val="FF0000"/>
              </a:solidFill>
            </a:endParaRPr>
          </a:p>
        </p:txBody>
      </p:sp>
      <p:sp>
        <p:nvSpPr>
          <p:cNvPr id="2" name="Titre 1"/>
          <p:cNvSpPr>
            <a:spLocks noGrp="1"/>
          </p:cNvSpPr>
          <p:nvPr>
            <p:ph type="title"/>
          </p:nvPr>
        </p:nvSpPr>
        <p:spPr/>
        <p:txBody>
          <a:bodyPr/>
          <a:lstStyle/>
          <a:p>
            <a:r>
              <a:rPr lang="fr-FR" dirty="0" smtClean="0"/>
              <a:t>Créer un style de point</a:t>
            </a:r>
            <a:endParaRPr lang="fr-FR" dirty="0"/>
          </a:p>
        </p:txBody>
      </p:sp>
      <p:sp>
        <p:nvSpPr>
          <p:cNvPr id="11" name="Rectangle 10"/>
          <p:cNvSpPr/>
          <p:nvPr/>
        </p:nvSpPr>
        <p:spPr>
          <a:xfrm>
            <a:off x="6994271" y="1328490"/>
            <a:ext cx="1991818" cy="1200329"/>
          </a:xfrm>
          <a:prstGeom prst="rect">
            <a:avLst/>
          </a:prstGeom>
        </p:spPr>
        <p:txBody>
          <a:bodyPr wrap="square">
            <a:spAutoFit/>
          </a:bodyPr>
          <a:lstStyle/>
          <a:p>
            <a:pPr hangingPunct="0"/>
            <a:r>
              <a:rPr lang="fr-FR" dirty="0"/>
              <a:t>Créer un type de point « relais », avec le symbole d’antenne.</a:t>
            </a:r>
          </a:p>
        </p:txBody>
      </p:sp>
    </p:spTree>
    <p:extLst>
      <p:ext uri="{BB962C8B-B14F-4D97-AF65-F5344CB8AC3E}">
        <p14:creationId xmlns:p14="http://schemas.microsoft.com/office/powerpoint/2010/main" val="1201197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Enrichissement des vecteurs</a:t>
            </a:r>
          </a:p>
        </p:txBody>
      </p:sp>
      <p:sp>
        <p:nvSpPr>
          <p:cNvPr id="3" name="Espace réservé du contenu 2"/>
          <p:cNvSpPr>
            <a:spLocks noGrp="1"/>
          </p:cNvSpPr>
          <p:nvPr>
            <p:ph idx="1"/>
          </p:nvPr>
        </p:nvSpPr>
        <p:spPr>
          <a:xfrm>
            <a:off x="457200" y="1628800"/>
            <a:ext cx="8507288" cy="4565104"/>
          </a:xfrm>
        </p:spPr>
        <p:txBody>
          <a:bodyPr>
            <a:normAutofit fontScale="92500" lnSpcReduction="10000"/>
          </a:bodyPr>
          <a:lstStyle/>
          <a:p>
            <a:pPr hangingPunct="0"/>
            <a:r>
              <a:rPr lang="fr-FR" dirty="0" smtClean="0"/>
              <a:t>Importer le symbole relais</a:t>
            </a:r>
          </a:p>
          <a:p>
            <a:pPr hangingPunct="0"/>
            <a:r>
              <a:rPr lang="fr-FR" dirty="0" smtClean="0"/>
              <a:t>Créer le style de point relais</a:t>
            </a:r>
          </a:p>
          <a:p>
            <a:pPr hangingPunct="0"/>
            <a:endParaRPr lang="fr-FR" dirty="0" smtClean="0"/>
          </a:p>
          <a:p>
            <a:pPr hangingPunct="0"/>
            <a:r>
              <a:rPr lang="fr-FR" dirty="0" smtClean="0"/>
              <a:t>Placer un point de type « relais »</a:t>
            </a:r>
            <a:endParaRPr lang="fr-FR" dirty="0"/>
          </a:p>
          <a:p>
            <a:pPr hangingPunct="0"/>
            <a:endParaRPr lang="fr-FR" dirty="0" smtClean="0"/>
          </a:p>
          <a:p>
            <a:pPr hangingPunct="0"/>
            <a:r>
              <a:rPr lang="fr-FR" dirty="0" smtClean="0"/>
              <a:t>Créer un style de surface « territoire » pour marquer une zone d’appartenance</a:t>
            </a:r>
          </a:p>
          <a:p>
            <a:pPr hangingPunct="0"/>
            <a:endParaRPr lang="fr-FR" dirty="0"/>
          </a:p>
          <a:p>
            <a:pPr hangingPunct="0"/>
            <a:r>
              <a:rPr lang="fr-FR" dirty="0" smtClean="0"/>
              <a:t>Délimiter une zone de type « territoire »</a:t>
            </a:r>
            <a:endParaRPr lang="fr-FR" dirty="0"/>
          </a:p>
        </p:txBody>
      </p:sp>
    </p:spTree>
    <p:extLst>
      <p:ext uri="{BB962C8B-B14F-4D97-AF65-F5344CB8AC3E}">
        <p14:creationId xmlns:p14="http://schemas.microsoft.com/office/powerpoint/2010/main" val="21303135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Trace GPS</a:t>
            </a:r>
            <a:endParaRPr lang="fr-FR" dirty="0"/>
          </a:p>
        </p:txBody>
      </p:sp>
      <p:sp>
        <p:nvSpPr>
          <p:cNvPr id="3" name="Espace réservé du contenu 2"/>
          <p:cNvSpPr>
            <a:spLocks noGrp="1"/>
          </p:cNvSpPr>
          <p:nvPr>
            <p:ph idx="1"/>
          </p:nvPr>
        </p:nvSpPr>
        <p:spPr>
          <a:xfrm>
            <a:off x="457200" y="1600200"/>
            <a:ext cx="8229600" cy="4997152"/>
          </a:xfrm>
        </p:spPr>
        <p:txBody>
          <a:bodyPr>
            <a:normAutofit/>
          </a:bodyPr>
          <a:lstStyle/>
          <a:p>
            <a:pPr hangingPunct="0">
              <a:spcBef>
                <a:spcPts val="0"/>
              </a:spcBef>
            </a:pPr>
            <a:r>
              <a:rPr lang="fr-FR" dirty="0" smtClean="0"/>
              <a:t>Exporter </a:t>
            </a:r>
            <a:r>
              <a:rPr lang="fr-FR" dirty="0"/>
              <a:t>en fichier GPX</a:t>
            </a:r>
          </a:p>
          <a:p>
            <a:endParaRPr lang="fr-FR" dirty="0" smtClean="0"/>
          </a:p>
          <a:p>
            <a:r>
              <a:rPr lang="fr-FR" dirty="0" smtClean="0"/>
              <a:t>Ajout d’une trace sur le GPS</a:t>
            </a:r>
          </a:p>
          <a:p>
            <a:pPr lvl="1"/>
            <a:r>
              <a:rPr lang="fr-FR" dirty="0" smtClean="0"/>
              <a:t>Brancher le GPS en USB</a:t>
            </a:r>
          </a:p>
          <a:p>
            <a:pPr lvl="1"/>
            <a:r>
              <a:rPr lang="fr-FR" dirty="0" smtClean="0"/>
              <a:t>Le GPS est reconnu comme une clé USB</a:t>
            </a:r>
          </a:p>
          <a:p>
            <a:pPr lvl="1"/>
            <a:r>
              <a:rPr lang="fr-FR" dirty="0" smtClean="0"/>
              <a:t>Enregistrer la trace au format GPX</a:t>
            </a:r>
          </a:p>
          <a:p>
            <a:pPr lvl="1"/>
            <a:r>
              <a:rPr lang="fr-FR" dirty="0" smtClean="0"/>
              <a:t>Placer le fichier GPX dans le dossier GPX</a:t>
            </a:r>
          </a:p>
          <a:p>
            <a:pPr lvl="1"/>
            <a:r>
              <a:rPr lang="fr-FR" dirty="0" smtClean="0"/>
              <a:t>Une fois pris en compte par le GPS, le fichier est déplacé dans le dossier /GPS/</a:t>
            </a:r>
            <a:r>
              <a:rPr lang="fr-FR" dirty="0" err="1" smtClean="0"/>
              <a:t>current</a:t>
            </a:r>
            <a:endParaRPr lang="fr-FR"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p:cNvSpPr>
            <a:spLocks noGrp="1"/>
          </p:cNvSpPr>
          <p:nvPr>
            <p:ph type="title"/>
          </p:nvPr>
        </p:nvSpPr>
        <p:spPr/>
        <p:txBody>
          <a:bodyPr/>
          <a:lstStyle/>
          <a:p>
            <a:r>
              <a:rPr lang="fr-FR" dirty="0" smtClean="0"/>
              <a:t>Ressources</a:t>
            </a:r>
            <a:endParaRPr lang="fr-FR" dirty="0"/>
          </a:p>
        </p:txBody>
      </p:sp>
      <p:sp>
        <p:nvSpPr>
          <p:cNvPr id="19" name="Espace réservé du contenu 8"/>
          <p:cNvSpPr>
            <a:spLocks noGrp="1"/>
          </p:cNvSpPr>
          <p:nvPr>
            <p:ph idx="1"/>
          </p:nvPr>
        </p:nvSpPr>
        <p:spPr>
          <a:xfrm>
            <a:off x="329350" y="1416856"/>
            <a:ext cx="8357450" cy="4028368"/>
          </a:xfrm>
        </p:spPr>
        <p:txBody>
          <a:bodyPr>
            <a:normAutofit fontScale="92500"/>
          </a:bodyPr>
          <a:lstStyle/>
          <a:p>
            <a:r>
              <a:rPr lang="fr-FR" dirty="0" smtClean="0"/>
              <a:t>Guide « obtenir des cartes »</a:t>
            </a:r>
          </a:p>
          <a:p>
            <a:r>
              <a:rPr lang="fr-FR" dirty="0" smtClean="0"/>
              <a:t>Travaux pratiques</a:t>
            </a:r>
          </a:p>
          <a:p>
            <a:r>
              <a:rPr lang="fr-FR" dirty="0" smtClean="0"/>
              <a:t>Cours de perfectionnement (en cours)</a:t>
            </a:r>
          </a:p>
          <a:p>
            <a:endParaRPr lang="fr-FR" dirty="0"/>
          </a:p>
          <a:p>
            <a:pPr marL="0" indent="0" hangingPunct="0">
              <a:buNone/>
            </a:pPr>
            <a:r>
              <a:rPr lang="fr-FR" u="sng" dirty="0">
                <a:hlinkClick r:id="rId3"/>
              </a:rPr>
              <a:t>https://www.bluemarblegeo.com/knowledgebase/</a:t>
            </a:r>
            <a:endParaRPr lang="fr-FR" dirty="0"/>
          </a:p>
          <a:p>
            <a:pPr marL="0" indent="0" hangingPunct="0">
              <a:buNone/>
            </a:pPr>
            <a:r>
              <a:rPr lang="fr-FR" dirty="0"/>
              <a:t>Documentation de Global Mapper (guide débutant, guide complet, doc </a:t>
            </a:r>
            <a:r>
              <a:rPr lang="fr-FR" dirty="0" err="1"/>
              <a:t>scripting</a:t>
            </a:r>
            <a:r>
              <a:rPr lang="fr-FR" dirty="0" smtClean="0"/>
              <a:t>…)</a:t>
            </a:r>
            <a:endParaRPr lang="fr-FR" dirty="0"/>
          </a:p>
          <a:p>
            <a:pPr marL="0" indent="0" hangingPunct="0">
              <a:buNone/>
            </a:pPr>
            <a:endParaRPr lang="fr-FR" dirty="0"/>
          </a:p>
        </p:txBody>
      </p:sp>
    </p:spTree>
    <p:extLst>
      <p:ext uri="{BB962C8B-B14F-4D97-AF65-F5344CB8AC3E}">
        <p14:creationId xmlns:p14="http://schemas.microsoft.com/office/powerpoint/2010/main" val="4273152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rotWithShape="1">
          <a:blip r:embed="rId3" cstate="print">
            <a:extLst>
              <a:ext uri="{28A0092B-C50C-407E-A947-70E740481C1C}">
                <a14:useLocalDpi xmlns:a14="http://schemas.microsoft.com/office/drawing/2010/main" val="0"/>
              </a:ext>
            </a:extLst>
          </a:blip>
          <a:srcRect b="10999"/>
          <a:stretch/>
        </p:blipFill>
        <p:spPr>
          <a:xfrm>
            <a:off x="5588953" y="1355690"/>
            <a:ext cx="3066562" cy="5458509"/>
          </a:xfrm>
          <a:prstGeom prst="rect">
            <a:avLst/>
          </a:prstGeom>
          <a:ln>
            <a:solidFill>
              <a:schemeClr val="tx1"/>
            </a:solidFill>
          </a:ln>
        </p:spPr>
      </p:pic>
      <p:pic>
        <p:nvPicPr>
          <p:cNvPr id="6" name="Image 5"/>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265751" y="1946450"/>
            <a:ext cx="1363332" cy="2410691"/>
          </a:xfrm>
          <a:prstGeom prst="rect">
            <a:avLst/>
          </a:prstGeom>
          <a:ln>
            <a:solidFill>
              <a:schemeClr val="tx1"/>
            </a:solidFill>
          </a:ln>
        </p:spPr>
      </p:pic>
      <p:sp>
        <p:nvSpPr>
          <p:cNvPr id="10" name="Titre 9"/>
          <p:cNvSpPr>
            <a:spLocks noGrp="1"/>
          </p:cNvSpPr>
          <p:nvPr>
            <p:ph type="title"/>
          </p:nvPr>
        </p:nvSpPr>
        <p:spPr/>
        <p:txBody>
          <a:bodyPr/>
          <a:lstStyle/>
          <a:p>
            <a:r>
              <a:rPr lang="fr-FR" dirty="0" smtClean="0"/>
              <a:t>Ressources</a:t>
            </a:r>
            <a:endParaRPr lang="fr-FR" dirty="0"/>
          </a:p>
        </p:txBody>
      </p:sp>
      <p:sp>
        <p:nvSpPr>
          <p:cNvPr id="19" name="Espace réservé du contenu 8"/>
          <p:cNvSpPr>
            <a:spLocks noGrp="1"/>
          </p:cNvSpPr>
          <p:nvPr>
            <p:ph idx="1"/>
          </p:nvPr>
        </p:nvSpPr>
        <p:spPr>
          <a:xfrm>
            <a:off x="329350" y="1416855"/>
            <a:ext cx="3873958" cy="2732225"/>
          </a:xfrm>
        </p:spPr>
        <p:txBody>
          <a:bodyPr>
            <a:normAutofit fontScale="70000" lnSpcReduction="20000"/>
          </a:bodyPr>
          <a:lstStyle/>
          <a:p>
            <a:r>
              <a:rPr lang="fr-FR" sz="4000" dirty="0" smtClean="0"/>
              <a:t>Applications mobiles</a:t>
            </a:r>
          </a:p>
          <a:p>
            <a:endParaRPr lang="fr-FR" dirty="0"/>
          </a:p>
          <a:p>
            <a:r>
              <a:rPr lang="fr-FR" dirty="0" err="1" smtClean="0"/>
              <a:t>GlobalMapper</a:t>
            </a:r>
            <a:endParaRPr lang="fr-FR" dirty="0" smtClean="0"/>
          </a:p>
          <a:p>
            <a:r>
              <a:rPr lang="fr-FR" dirty="0" err="1" smtClean="0"/>
              <a:t>AlpineQuest</a:t>
            </a:r>
            <a:endParaRPr lang="fr-FR" dirty="0" smtClean="0"/>
          </a:p>
          <a:p>
            <a:endParaRPr lang="fr-FR" dirty="0"/>
          </a:p>
          <a:p>
            <a:r>
              <a:rPr lang="fr-FR" dirty="0" smtClean="0"/>
              <a:t>Version gratuite</a:t>
            </a:r>
          </a:p>
          <a:p>
            <a:r>
              <a:rPr lang="fr-FR" dirty="0" smtClean="0"/>
              <a:t>Cartes hors ligne</a:t>
            </a:r>
            <a:endParaRPr lang="fr-FR" dirty="0"/>
          </a:p>
        </p:txBody>
      </p:sp>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4913" y="2026492"/>
            <a:ext cx="2343223" cy="464931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29775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p:cNvSpPr>
            <a:spLocks noGrp="1"/>
          </p:cNvSpPr>
          <p:nvPr>
            <p:ph type="title"/>
          </p:nvPr>
        </p:nvSpPr>
        <p:spPr/>
        <p:txBody>
          <a:bodyPr/>
          <a:lstStyle/>
          <a:p>
            <a:r>
              <a:rPr lang="fr-FR" dirty="0" smtClean="0"/>
              <a:t>Ressources</a:t>
            </a:r>
            <a:endParaRPr lang="fr-FR" dirty="0"/>
          </a:p>
        </p:txBody>
      </p:sp>
      <p:sp>
        <p:nvSpPr>
          <p:cNvPr id="19" name="Espace réservé du contenu 8"/>
          <p:cNvSpPr>
            <a:spLocks noGrp="1"/>
          </p:cNvSpPr>
          <p:nvPr>
            <p:ph idx="1"/>
          </p:nvPr>
        </p:nvSpPr>
        <p:spPr>
          <a:xfrm>
            <a:off x="329350" y="1416856"/>
            <a:ext cx="8059074" cy="1219273"/>
          </a:xfrm>
        </p:spPr>
        <p:txBody>
          <a:bodyPr>
            <a:normAutofit fontScale="85000" lnSpcReduction="20000"/>
          </a:bodyPr>
          <a:lstStyle/>
          <a:p>
            <a:r>
              <a:rPr lang="fr-FR" dirty="0" smtClean="0"/>
              <a:t>Logiciels</a:t>
            </a:r>
          </a:p>
          <a:p>
            <a:pPr lvl="1"/>
            <a:r>
              <a:rPr lang="fr-FR" dirty="0" smtClean="0"/>
              <a:t>SAS </a:t>
            </a:r>
            <a:r>
              <a:rPr lang="fr-FR" dirty="0" err="1" smtClean="0"/>
              <a:t>Planet</a:t>
            </a:r>
            <a:r>
              <a:rPr lang="fr-FR" dirty="0" smtClean="0"/>
              <a:t> (</a:t>
            </a:r>
            <a:r>
              <a:rPr lang="fr-FR" dirty="0" err="1" smtClean="0"/>
              <a:t>carto</a:t>
            </a:r>
            <a:r>
              <a:rPr lang="fr-FR" dirty="0" smtClean="0"/>
              <a:t> en ligne</a:t>
            </a:r>
          </a:p>
          <a:p>
            <a:pPr lvl="1"/>
            <a:r>
              <a:rPr lang="fr-FR" dirty="0" err="1" smtClean="0"/>
              <a:t>Osmosis</a:t>
            </a:r>
            <a:r>
              <a:rPr lang="fr-FR" dirty="0" smtClean="0"/>
              <a:t> (extraction de données depuis les exports OSM)</a:t>
            </a:r>
            <a:endParaRPr lang="fr-FR" dirty="0"/>
          </a:p>
        </p:txBody>
      </p:sp>
      <p:pic>
        <p:nvPicPr>
          <p:cNvPr id="2" name="Image 1"/>
          <p:cNvPicPr>
            <a:picLocks noChangeAspect="1"/>
          </p:cNvPicPr>
          <p:nvPr/>
        </p:nvPicPr>
        <p:blipFill>
          <a:blip r:embed="rId3"/>
          <a:stretch>
            <a:fillRect/>
          </a:stretch>
        </p:blipFill>
        <p:spPr>
          <a:xfrm>
            <a:off x="2266329" y="2675233"/>
            <a:ext cx="6635080" cy="3971842"/>
          </a:xfrm>
          <a:prstGeom prst="rect">
            <a:avLst/>
          </a:prstGeom>
        </p:spPr>
      </p:pic>
    </p:spTree>
    <p:extLst>
      <p:ext uri="{BB962C8B-B14F-4D97-AF65-F5344CB8AC3E}">
        <p14:creationId xmlns:p14="http://schemas.microsoft.com/office/powerpoint/2010/main" val="1856073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GeoSID</a:t>
            </a:r>
            <a:endParaRPr lang="fr-FR" dirty="0"/>
          </a:p>
        </p:txBody>
      </p:sp>
      <p:sp>
        <p:nvSpPr>
          <p:cNvPr id="3" name="Espace réservé du contenu 2"/>
          <p:cNvSpPr>
            <a:spLocks noGrp="1"/>
          </p:cNvSpPr>
          <p:nvPr>
            <p:ph idx="1"/>
          </p:nvPr>
        </p:nvSpPr>
        <p:spPr>
          <a:xfrm>
            <a:off x="251520" y="6093469"/>
            <a:ext cx="8229600" cy="752947"/>
          </a:xfrm>
        </p:spPr>
        <p:txBody>
          <a:bodyPr>
            <a:normAutofit fontScale="70000" lnSpcReduction="20000"/>
          </a:bodyPr>
          <a:lstStyle/>
          <a:p>
            <a:pPr marL="0" indent="0" hangingPunct="0">
              <a:buNone/>
            </a:pPr>
            <a:r>
              <a:rPr lang="fr-FR" u="sng" dirty="0"/>
              <a:t>http://</a:t>
            </a:r>
            <a:r>
              <a:rPr lang="fr-FR" u="sng" dirty="0" smtClean="0"/>
              <a:t>geosid.intradef.gouv.fr/</a:t>
            </a:r>
            <a:endParaRPr lang="fr-FR" dirty="0"/>
          </a:p>
          <a:p>
            <a:pPr marL="0" indent="0" hangingPunct="0">
              <a:buNone/>
            </a:pPr>
            <a:r>
              <a:rPr lang="fr-FR" dirty="0"/>
              <a:t> </a:t>
            </a:r>
          </a:p>
          <a:p>
            <a:endParaRPr lang="fr-FR" dirty="0"/>
          </a:p>
        </p:txBody>
      </p:sp>
      <p:pic>
        <p:nvPicPr>
          <p:cNvPr id="14338" name="Picture 2"/>
          <p:cNvPicPr>
            <a:picLocks noChangeAspect="1" noChangeArrowheads="1"/>
          </p:cNvPicPr>
          <p:nvPr/>
        </p:nvPicPr>
        <p:blipFill>
          <a:blip r:embed="rId2"/>
          <a:srcRect/>
          <a:stretch>
            <a:fillRect/>
          </a:stretch>
        </p:blipFill>
        <p:spPr bwMode="auto">
          <a:xfrm>
            <a:off x="0" y="1357298"/>
            <a:ext cx="9144000" cy="4653403"/>
          </a:xfrm>
          <a:prstGeom prst="rect">
            <a:avLst/>
          </a:prstGeom>
          <a:noFill/>
          <a:ln w="9525">
            <a:noFill/>
            <a:miter lim="800000"/>
            <a:headEnd/>
            <a:tailEnd/>
          </a:ln>
          <a:effectLst/>
        </p:spPr>
      </p:pic>
    </p:spTree>
    <p:extLst>
      <p:ext uri="{BB962C8B-B14F-4D97-AF65-F5344CB8AC3E}">
        <p14:creationId xmlns:p14="http://schemas.microsoft.com/office/powerpoint/2010/main" val="180900712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Suivi </a:t>
            </a:r>
            <a:r>
              <a:rPr lang="fr-FR" dirty="0" err="1" smtClean="0"/>
              <a:t>rens</a:t>
            </a:r>
            <a:endParaRPr lang="fr-FR" dirty="0"/>
          </a:p>
        </p:txBody>
      </p:sp>
      <p:sp>
        <p:nvSpPr>
          <p:cNvPr id="6" name="Rectangle 5"/>
          <p:cNvSpPr/>
          <p:nvPr/>
        </p:nvSpPr>
        <p:spPr>
          <a:xfrm>
            <a:off x="82352" y="6309320"/>
            <a:ext cx="9061648" cy="400110"/>
          </a:xfrm>
          <a:prstGeom prst="rect">
            <a:avLst/>
          </a:prstGeom>
        </p:spPr>
        <p:txBody>
          <a:bodyPr wrap="square">
            <a:spAutoFit/>
          </a:bodyPr>
          <a:lstStyle/>
          <a:p>
            <a:pPr hangingPunct="0"/>
            <a:r>
              <a:rPr lang="en-US" sz="2000" u="sng" dirty="0" smtClean="0">
                <a:hlinkClick r:id="rId2"/>
              </a:rPr>
              <a:t>https</a:t>
            </a:r>
            <a:r>
              <a:rPr lang="en-US" sz="2000" u="sng" dirty="0">
                <a:hlinkClick r:id="rId2"/>
              </a:rPr>
              <a:t>://liveuamap.com/</a:t>
            </a:r>
            <a:r>
              <a:rPr lang="en-US" sz="2000" dirty="0"/>
              <a:t> </a:t>
            </a:r>
            <a:r>
              <a:rPr lang="fr-FR" sz="2000" dirty="0"/>
              <a:t> : Carte interactive montrant les actualités sur les théâtres.</a:t>
            </a:r>
          </a:p>
        </p:txBody>
      </p:sp>
      <p:pic>
        <p:nvPicPr>
          <p:cNvPr id="16386" name="Picture 2"/>
          <p:cNvPicPr>
            <a:picLocks noChangeAspect="1" noChangeArrowheads="1"/>
          </p:cNvPicPr>
          <p:nvPr/>
        </p:nvPicPr>
        <p:blipFill>
          <a:blip r:embed="rId3"/>
          <a:srcRect/>
          <a:stretch>
            <a:fillRect/>
          </a:stretch>
        </p:blipFill>
        <p:spPr bwMode="auto">
          <a:xfrm>
            <a:off x="0" y="1285860"/>
            <a:ext cx="9144000" cy="4734328"/>
          </a:xfrm>
          <a:prstGeom prst="rect">
            <a:avLst/>
          </a:prstGeom>
          <a:noFill/>
          <a:ln w="9525">
            <a:noFill/>
            <a:miter lim="800000"/>
            <a:headEnd/>
            <a:tailEnd/>
          </a:ln>
          <a:effectLst/>
        </p:spPr>
      </p:pic>
    </p:spTree>
    <p:extLst>
      <p:ext uri="{BB962C8B-B14F-4D97-AF65-F5344CB8AC3E}">
        <p14:creationId xmlns:p14="http://schemas.microsoft.com/office/powerpoint/2010/main" val="39170434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Cartes des BTS</a:t>
            </a:r>
            <a:endParaRPr lang="fr-FR" dirty="0"/>
          </a:p>
        </p:txBody>
      </p:sp>
      <p:sp>
        <p:nvSpPr>
          <p:cNvPr id="6" name="Rectangle 5"/>
          <p:cNvSpPr/>
          <p:nvPr/>
        </p:nvSpPr>
        <p:spPr>
          <a:xfrm>
            <a:off x="0" y="5805264"/>
            <a:ext cx="9144000" cy="707886"/>
          </a:xfrm>
          <a:prstGeom prst="rect">
            <a:avLst/>
          </a:prstGeom>
        </p:spPr>
        <p:txBody>
          <a:bodyPr wrap="square">
            <a:spAutoFit/>
          </a:bodyPr>
          <a:lstStyle/>
          <a:p>
            <a:pPr hangingPunct="0"/>
            <a:r>
              <a:rPr lang="fr-FR" sz="2000" u="sng" dirty="0">
                <a:hlinkClick r:id="rId2"/>
              </a:rPr>
              <a:t>https://opencellid.org</a:t>
            </a:r>
            <a:r>
              <a:rPr lang="fr-FR" sz="2000" dirty="0"/>
              <a:t> : </a:t>
            </a:r>
            <a:r>
              <a:rPr lang="fr-FR" sz="2000" dirty="0" smtClean="0"/>
              <a:t>Cherche et affiche les BTS</a:t>
            </a:r>
          </a:p>
          <a:p>
            <a:pPr hangingPunct="0"/>
            <a:endParaRPr lang="fr-FR" sz="2000" dirty="0"/>
          </a:p>
        </p:txBody>
      </p:sp>
      <p:pic>
        <p:nvPicPr>
          <p:cNvPr id="17410" name="Picture 2"/>
          <p:cNvPicPr>
            <a:picLocks noChangeAspect="1" noChangeArrowheads="1"/>
          </p:cNvPicPr>
          <p:nvPr/>
        </p:nvPicPr>
        <p:blipFill>
          <a:blip r:embed="rId3"/>
          <a:srcRect/>
          <a:stretch>
            <a:fillRect/>
          </a:stretch>
        </p:blipFill>
        <p:spPr bwMode="auto">
          <a:xfrm>
            <a:off x="0" y="1268760"/>
            <a:ext cx="9142210" cy="3744416"/>
          </a:xfrm>
          <a:prstGeom prst="rect">
            <a:avLst/>
          </a:prstGeom>
          <a:noFill/>
          <a:ln w="9525">
            <a:noFill/>
            <a:miter lim="800000"/>
            <a:headEnd/>
            <a:tailEnd/>
          </a:ln>
          <a:effectLst/>
        </p:spPr>
      </p:pic>
    </p:spTree>
    <p:extLst>
      <p:ext uri="{BB962C8B-B14F-4D97-AF65-F5344CB8AC3E}">
        <p14:creationId xmlns:p14="http://schemas.microsoft.com/office/powerpoint/2010/main" val="4636519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Exemples d’utilisation</a:t>
            </a:r>
            <a:endParaRPr lang="fr-FR" dirty="0"/>
          </a:p>
        </p:txBody>
      </p:sp>
      <p:sp>
        <p:nvSpPr>
          <p:cNvPr id="3" name="Espace réservé du contenu 2"/>
          <p:cNvSpPr>
            <a:spLocks noGrp="1"/>
          </p:cNvSpPr>
          <p:nvPr>
            <p:ph idx="1"/>
          </p:nvPr>
        </p:nvSpPr>
        <p:spPr/>
        <p:txBody>
          <a:bodyPr/>
          <a:lstStyle/>
          <a:p>
            <a:r>
              <a:rPr lang="fr-FR" dirty="0" smtClean="0"/>
              <a:t>Trace GPS et profil de tracé</a:t>
            </a:r>
            <a:endParaRPr lang="fr-FR" dirty="0"/>
          </a:p>
        </p:txBody>
      </p:sp>
      <p:pic>
        <p:nvPicPr>
          <p:cNvPr id="1026" name="Picture 2"/>
          <p:cNvPicPr>
            <a:picLocks noChangeAspect="1" noChangeArrowheads="1"/>
          </p:cNvPicPr>
          <p:nvPr/>
        </p:nvPicPr>
        <p:blipFill>
          <a:blip r:embed="rId3"/>
          <a:srcRect/>
          <a:stretch>
            <a:fillRect/>
          </a:stretch>
        </p:blipFill>
        <p:spPr bwMode="auto">
          <a:xfrm>
            <a:off x="0" y="2151967"/>
            <a:ext cx="9144000" cy="4706033"/>
          </a:xfrm>
          <a:prstGeom prst="rect">
            <a:avLst/>
          </a:prstGeom>
          <a:noFill/>
          <a:ln w="9525">
            <a:solidFill>
              <a:schemeClr val="tx1"/>
            </a:solidFill>
            <a:miter lim="800000"/>
            <a:headEnd/>
            <a:tailEnd/>
          </a:ln>
          <a:effectLst/>
        </p:spPr>
      </p:pic>
    </p:spTree>
    <p:extLst>
      <p:ext uri="{BB962C8B-B14F-4D97-AF65-F5344CB8AC3E}">
        <p14:creationId xmlns:p14="http://schemas.microsoft.com/office/powerpoint/2010/main" val="27720431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Questions ?</a:t>
            </a:r>
            <a:endParaRPr lang="fr-FR" dirty="0"/>
          </a:p>
        </p:txBody>
      </p:sp>
      <p:sp>
        <p:nvSpPr>
          <p:cNvPr id="3" name="Espace réservé du contenu 2"/>
          <p:cNvSpPr>
            <a:spLocks noGrp="1"/>
          </p:cNvSpPr>
          <p:nvPr>
            <p:ph idx="1"/>
          </p:nvPr>
        </p:nvSpPr>
        <p:spPr/>
        <p:txBody>
          <a:bodyPr/>
          <a:lstStyle/>
          <a:p>
            <a:endParaRPr lang="fr-FR" dirty="0"/>
          </a:p>
        </p:txBody>
      </p:sp>
    </p:spTree>
    <p:extLst>
      <p:ext uri="{BB962C8B-B14F-4D97-AF65-F5344CB8AC3E}">
        <p14:creationId xmlns:p14="http://schemas.microsoft.com/office/powerpoint/2010/main" val="17006989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Exemples d’utilisation</a:t>
            </a:r>
          </a:p>
        </p:txBody>
      </p:sp>
      <p:sp>
        <p:nvSpPr>
          <p:cNvPr id="3" name="Espace réservé du contenu 2"/>
          <p:cNvSpPr>
            <a:spLocks noGrp="1"/>
          </p:cNvSpPr>
          <p:nvPr>
            <p:ph idx="1"/>
          </p:nvPr>
        </p:nvSpPr>
        <p:spPr/>
        <p:txBody>
          <a:bodyPr/>
          <a:lstStyle/>
          <a:p>
            <a:r>
              <a:rPr lang="fr-FR" dirty="0" smtClean="0"/>
              <a:t>Outils relief</a:t>
            </a:r>
            <a:endParaRPr lang="fr-FR" dirty="0"/>
          </a:p>
        </p:txBody>
      </p:sp>
      <p:pic>
        <p:nvPicPr>
          <p:cNvPr id="2051" name="Picture 3"/>
          <p:cNvPicPr>
            <a:picLocks noChangeAspect="1" noChangeArrowheads="1"/>
          </p:cNvPicPr>
          <p:nvPr/>
        </p:nvPicPr>
        <p:blipFill>
          <a:blip r:embed="rId3"/>
          <a:srcRect/>
          <a:stretch>
            <a:fillRect/>
          </a:stretch>
        </p:blipFill>
        <p:spPr bwMode="auto">
          <a:xfrm>
            <a:off x="4000496" y="1714488"/>
            <a:ext cx="5143504" cy="3500440"/>
          </a:xfrm>
          <a:prstGeom prst="rect">
            <a:avLst/>
          </a:prstGeom>
          <a:noFill/>
          <a:ln w="9525">
            <a:solidFill>
              <a:schemeClr val="tx1"/>
            </a:solidFill>
            <a:miter lim="800000"/>
            <a:headEnd/>
            <a:tailEnd/>
          </a:ln>
          <a:effectLst/>
        </p:spPr>
      </p:pic>
      <p:pic>
        <p:nvPicPr>
          <p:cNvPr id="5" name="Image 4"/>
          <p:cNvPicPr>
            <a:picLocks noChangeAspect="1"/>
          </p:cNvPicPr>
          <p:nvPr/>
        </p:nvPicPr>
        <p:blipFill>
          <a:blip r:embed="rId4"/>
          <a:stretch>
            <a:fillRect/>
          </a:stretch>
        </p:blipFill>
        <p:spPr>
          <a:xfrm>
            <a:off x="4419900" y="4653136"/>
            <a:ext cx="4693294" cy="2189462"/>
          </a:xfrm>
          <a:prstGeom prst="rect">
            <a:avLst/>
          </a:prstGeom>
          <a:ln>
            <a:solidFill>
              <a:schemeClr val="tx1"/>
            </a:solidFill>
          </a:ln>
        </p:spPr>
      </p:pic>
      <p:pic>
        <p:nvPicPr>
          <p:cNvPr id="2052" name="Picture 4"/>
          <p:cNvPicPr>
            <a:picLocks noChangeAspect="1" noChangeArrowheads="1"/>
          </p:cNvPicPr>
          <p:nvPr/>
        </p:nvPicPr>
        <p:blipFill>
          <a:blip r:embed="rId5"/>
          <a:srcRect/>
          <a:stretch>
            <a:fillRect/>
          </a:stretch>
        </p:blipFill>
        <p:spPr bwMode="auto">
          <a:xfrm>
            <a:off x="0" y="2895600"/>
            <a:ext cx="4476750" cy="3962400"/>
          </a:xfrm>
          <a:prstGeom prst="rect">
            <a:avLst/>
          </a:prstGeom>
          <a:noFill/>
          <a:ln w="9525">
            <a:solidFill>
              <a:schemeClr val="tx1"/>
            </a:solidFill>
            <a:miter lim="800000"/>
            <a:headEnd/>
            <a:tailEnd/>
          </a:ln>
          <a:effectLst/>
        </p:spPr>
      </p:pic>
    </p:spTree>
    <p:extLst>
      <p:ext uri="{BB962C8B-B14F-4D97-AF65-F5344CB8AC3E}">
        <p14:creationId xmlns:p14="http://schemas.microsoft.com/office/powerpoint/2010/main" val="11375693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Exemples d’utilisation</a:t>
            </a:r>
          </a:p>
        </p:txBody>
      </p:sp>
      <p:sp>
        <p:nvSpPr>
          <p:cNvPr id="3" name="Espace réservé du contenu 2"/>
          <p:cNvSpPr>
            <a:spLocks noGrp="1"/>
          </p:cNvSpPr>
          <p:nvPr>
            <p:ph idx="1"/>
          </p:nvPr>
        </p:nvSpPr>
        <p:spPr/>
        <p:txBody>
          <a:bodyPr/>
          <a:lstStyle/>
          <a:p>
            <a:r>
              <a:rPr lang="fr-FR" dirty="0" smtClean="0"/>
              <a:t>Situation tactique et technique</a:t>
            </a:r>
            <a:endParaRPr lang="fr-FR" dirty="0"/>
          </a:p>
        </p:txBody>
      </p:sp>
      <p:pic>
        <p:nvPicPr>
          <p:cNvPr id="4098" name="Picture 2"/>
          <p:cNvPicPr>
            <a:picLocks noChangeAspect="1" noChangeArrowheads="1"/>
          </p:cNvPicPr>
          <p:nvPr/>
        </p:nvPicPr>
        <p:blipFill>
          <a:blip r:embed="rId3"/>
          <a:srcRect/>
          <a:stretch>
            <a:fillRect/>
          </a:stretch>
        </p:blipFill>
        <p:spPr bwMode="auto">
          <a:xfrm>
            <a:off x="0" y="2230147"/>
            <a:ext cx="9144000" cy="4627853"/>
          </a:xfrm>
          <a:prstGeom prst="rect">
            <a:avLst/>
          </a:prstGeom>
          <a:noFill/>
          <a:ln w="9525">
            <a:solidFill>
              <a:schemeClr val="tx1"/>
            </a:solidFill>
            <a:miter lim="800000"/>
            <a:headEnd/>
            <a:tailEnd/>
          </a:ln>
          <a:effectLst/>
        </p:spPr>
      </p:pic>
    </p:spTree>
    <p:extLst>
      <p:ext uri="{BB962C8B-B14F-4D97-AF65-F5344CB8AC3E}">
        <p14:creationId xmlns:p14="http://schemas.microsoft.com/office/powerpoint/2010/main" val="9202737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Formats de données</a:t>
            </a:r>
            <a:endParaRPr lang="fr-FR" dirty="0"/>
          </a:p>
        </p:txBody>
      </p:sp>
      <p:sp>
        <p:nvSpPr>
          <p:cNvPr id="9" name="ZoneTexte 8"/>
          <p:cNvSpPr txBox="1"/>
          <p:nvPr/>
        </p:nvSpPr>
        <p:spPr>
          <a:xfrm>
            <a:off x="251520" y="1458498"/>
            <a:ext cx="3384376" cy="1384995"/>
          </a:xfrm>
          <a:prstGeom prst="rect">
            <a:avLst/>
          </a:prstGeom>
          <a:noFill/>
        </p:spPr>
        <p:txBody>
          <a:bodyPr wrap="square" rtlCol="0">
            <a:spAutoFit/>
          </a:bodyPr>
          <a:lstStyle/>
          <a:p>
            <a:r>
              <a:rPr lang="fr-FR" sz="2800" dirty="0" smtClean="0"/>
              <a:t>RASTER</a:t>
            </a:r>
          </a:p>
          <a:p>
            <a:pPr marL="457200" indent="-457200">
              <a:buFontTx/>
              <a:buChar char="-"/>
            </a:pPr>
            <a:r>
              <a:rPr lang="fr-FR" sz="2800" dirty="0" smtClean="0"/>
              <a:t>ORTHO (photos)</a:t>
            </a:r>
          </a:p>
          <a:p>
            <a:pPr marL="457200" indent="-457200">
              <a:buFontTx/>
              <a:buChar char="-"/>
            </a:pPr>
            <a:r>
              <a:rPr lang="fr-FR" sz="2800" dirty="0" smtClean="0"/>
              <a:t>SCAN (cartes)</a:t>
            </a:r>
          </a:p>
        </p:txBody>
      </p:sp>
      <p:pic>
        <p:nvPicPr>
          <p:cNvPr id="5123" name="Picture 3"/>
          <p:cNvPicPr>
            <a:picLocks noChangeAspect="1" noChangeArrowheads="1"/>
          </p:cNvPicPr>
          <p:nvPr/>
        </p:nvPicPr>
        <p:blipFill>
          <a:blip r:embed="rId3"/>
          <a:srcRect/>
          <a:stretch>
            <a:fillRect/>
          </a:stretch>
        </p:blipFill>
        <p:spPr bwMode="auto">
          <a:xfrm>
            <a:off x="3428992" y="3578151"/>
            <a:ext cx="4857784" cy="3279850"/>
          </a:xfrm>
          <a:prstGeom prst="rect">
            <a:avLst/>
          </a:prstGeom>
          <a:noFill/>
          <a:ln w="9525">
            <a:solidFill>
              <a:schemeClr val="tx1"/>
            </a:solidFill>
            <a:miter lim="800000"/>
            <a:headEnd/>
            <a:tailEnd/>
          </a:ln>
          <a:effectLst/>
        </p:spPr>
      </p:pic>
      <p:pic>
        <p:nvPicPr>
          <p:cNvPr id="5122" name="Picture 2"/>
          <p:cNvPicPr>
            <a:picLocks noChangeAspect="1" noChangeArrowheads="1"/>
          </p:cNvPicPr>
          <p:nvPr/>
        </p:nvPicPr>
        <p:blipFill>
          <a:blip r:embed="rId4"/>
          <a:srcRect/>
          <a:stretch>
            <a:fillRect/>
          </a:stretch>
        </p:blipFill>
        <p:spPr bwMode="auto">
          <a:xfrm>
            <a:off x="4824394" y="1571612"/>
            <a:ext cx="4319606" cy="3043359"/>
          </a:xfrm>
          <a:prstGeom prst="rect">
            <a:avLst/>
          </a:prstGeom>
          <a:noFill/>
          <a:ln w="9525">
            <a:solidFill>
              <a:schemeClr val="tx1"/>
            </a:solidFill>
            <a:miter lim="800000"/>
            <a:headEnd/>
            <a:tailEnd/>
          </a:ln>
          <a:effectLst/>
        </p:spPr>
      </p:pic>
    </p:spTree>
    <p:extLst>
      <p:ext uri="{BB962C8B-B14F-4D97-AF65-F5344CB8AC3E}">
        <p14:creationId xmlns:p14="http://schemas.microsoft.com/office/powerpoint/2010/main" val="5126584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Formats de données</a:t>
            </a:r>
            <a:endParaRPr lang="fr-FR" dirty="0"/>
          </a:p>
        </p:txBody>
      </p:sp>
      <p:sp>
        <p:nvSpPr>
          <p:cNvPr id="10" name="ZoneTexte 9"/>
          <p:cNvSpPr txBox="1"/>
          <p:nvPr/>
        </p:nvSpPr>
        <p:spPr>
          <a:xfrm>
            <a:off x="251520" y="3034956"/>
            <a:ext cx="2707486" cy="1815882"/>
          </a:xfrm>
          <a:prstGeom prst="rect">
            <a:avLst/>
          </a:prstGeom>
          <a:noFill/>
        </p:spPr>
        <p:txBody>
          <a:bodyPr wrap="square" rtlCol="0">
            <a:spAutoFit/>
          </a:bodyPr>
          <a:lstStyle/>
          <a:p>
            <a:r>
              <a:rPr lang="fr-FR" sz="2800" dirty="0" smtClean="0"/>
              <a:t>Vecteurs</a:t>
            </a:r>
          </a:p>
          <a:p>
            <a:pPr marL="457200" indent="-457200">
              <a:buFontTx/>
              <a:buChar char="-"/>
            </a:pPr>
            <a:r>
              <a:rPr lang="fr-FR" sz="2800" dirty="0" smtClean="0"/>
              <a:t>Points</a:t>
            </a:r>
          </a:p>
          <a:p>
            <a:pPr marL="457200" indent="-457200">
              <a:buFontTx/>
              <a:buChar char="-"/>
            </a:pPr>
            <a:r>
              <a:rPr lang="fr-FR" sz="2800" dirty="0" smtClean="0"/>
              <a:t>Lignes</a:t>
            </a:r>
          </a:p>
          <a:p>
            <a:pPr marL="457200" indent="-457200">
              <a:buFontTx/>
              <a:buChar char="-"/>
            </a:pPr>
            <a:r>
              <a:rPr lang="fr-FR" sz="2800" dirty="0" smtClean="0"/>
              <a:t>Surfaces</a:t>
            </a:r>
            <a:endParaRPr lang="fr-FR" sz="2800" dirty="0"/>
          </a:p>
        </p:txBody>
      </p:sp>
      <p:pic>
        <p:nvPicPr>
          <p:cNvPr id="6146" name="Picture 2"/>
          <p:cNvPicPr>
            <a:picLocks noChangeAspect="1" noChangeArrowheads="1"/>
          </p:cNvPicPr>
          <p:nvPr/>
        </p:nvPicPr>
        <p:blipFill>
          <a:blip r:embed="rId3"/>
          <a:srcRect/>
          <a:stretch>
            <a:fillRect/>
          </a:stretch>
        </p:blipFill>
        <p:spPr bwMode="auto">
          <a:xfrm>
            <a:off x="2928926" y="1785926"/>
            <a:ext cx="5931285" cy="3429024"/>
          </a:xfrm>
          <a:prstGeom prst="rect">
            <a:avLst/>
          </a:prstGeom>
          <a:noFill/>
          <a:ln w="9525">
            <a:noFill/>
            <a:miter lim="800000"/>
            <a:headEnd/>
            <a:tailEnd/>
          </a:ln>
          <a:effectLst/>
        </p:spPr>
      </p:pic>
    </p:spTree>
    <p:extLst>
      <p:ext uri="{BB962C8B-B14F-4D97-AF65-F5344CB8AC3E}">
        <p14:creationId xmlns:p14="http://schemas.microsoft.com/office/powerpoint/2010/main" val="12389171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Formats de données</a:t>
            </a:r>
            <a:endParaRPr lang="fr-FR" dirty="0"/>
          </a:p>
        </p:txBody>
      </p:sp>
      <p:sp>
        <p:nvSpPr>
          <p:cNvPr id="11" name="ZoneTexte 10"/>
          <p:cNvSpPr txBox="1"/>
          <p:nvPr/>
        </p:nvSpPr>
        <p:spPr>
          <a:xfrm>
            <a:off x="247522" y="5042301"/>
            <a:ext cx="2689892" cy="1384995"/>
          </a:xfrm>
          <a:prstGeom prst="rect">
            <a:avLst/>
          </a:prstGeom>
          <a:noFill/>
        </p:spPr>
        <p:txBody>
          <a:bodyPr wrap="square" rtlCol="0">
            <a:spAutoFit/>
          </a:bodyPr>
          <a:lstStyle/>
          <a:p>
            <a:r>
              <a:rPr lang="fr-FR" sz="2800" dirty="0" smtClean="0"/>
              <a:t>Relief</a:t>
            </a:r>
          </a:p>
          <a:p>
            <a:pPr marL="457200" indent="-457200">
              <a:buFontTx/>
              <a:buChar char="-"/>
            </a:pPr>
            <a:r>
              <a:rPr lang="fr-FR" sz="2800" dirty="0" smtClean="0"/>
              <a:t>MNT (DTED)</a:t>
            </a:r>
          </a:p>
          <a:p>
            <a:pPr marL="457200" indent="-457200">
              <a:buFontTx/>
              <a:buChar char="-"/>
            </a:pPr>
            <a:r>
              <a:rPr lang="fr-FR" sz="2800" dirty="0" smtClean="0"/>
              <a:t>MNA</a:t>
            </a:r>
            <a:endParaRPr lang="fr-FR" sz="2800" dirty="0"/>
          </a:p>
        </p:txBody>
      </p:sp>
      <p:pic>
        <p:nvPicPr>
          <p:cNvPr id="7170" name="Picture 2"/>
          <p:cNvPicPr>
            <a:picLocks noChangeAspect="1" noChangeArrowheads="1"/>
          </p:cNvPicPr>
          <p:nvPr/>
        </p:nvPicPr>
        <p:blipFill>
          <a:blip r:embed="rId3"/>
          <a:srcRect/>
          <a:stretch>
            <a:fillRect/>
          </a:stretch>
        </p:blipFill>
        <p:spPr bwMode="auto">
          <a:xfrm>
            <a:off x="3357554" y="1785926"/>
            <a:ext cx="5466870" cy="4124342"/>
          </a:xfrm>
          <a:prstGeom prst="rect">
            <a:avLst/>
          </a:prstGeom>
          <a:noFill/>
          <a:ln w="9525">
            <a:noFill/>
            <a:miter lim="800000"/>
            <a:headEnd/>
            <a:tailEnd/>
          </a:ln>
          <a:effectLst/>
        </p:spPr>
      </p:pic>
    </p:spTree>
    <p:extLst>
      <p:ext uri="{BB962C8B-B14F-4D97-AF65-F5344CB8AC3E}">
        <p14:creationId xmlns:p14="http://schemas.microsoft.com/office/powerpoint/2010/main" val="3240496578"/>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29336</TotalTime>
  <Words>1786</Words>
  <Application>Microsoft Office PowerPoint</Application>
  <PresentationFormat>Affichage à l'écran (4:3)</PresentationFormat>
  <Paragraphs>443</Paragraphs>
  <Slides>40</Slides>
  <Notes>35</Notes>
  <HiddenSlides>0</HiddenSlides>
  <MMClips>0</MMClips>
  <ScaleCrop>false</ScaleCrop>
  <HeadingPairs>
    <vt:vector size="6" baseType="variant">
      <vt:variant>
        <vt:lpstr>Polices utilisées</vt:lpstr>
      </vt:variant>
      <vt:variant>
        <vt:i4>2</vt:i4>
      </vt:variant>
      <vt:variant>
        <vt:lpstr>Thème</vt:lpstr>
      </vt:variant>
      <vt:variant>
        <vt:i4>1</vt:i4>
      </vt:variant>
      <vt:variant>
        <vt:lpstr>Titres des diapositives</vt:lpstr>
      </vt:variant>
      <vt:variant>
        <vt:i4>40</vt:i4>
      </vt:variant>
    </vt:vector>
  </HeadingPairs>
  <TitlesOfParts>
    <vt:vector size="43" baseType="lpstr">
      <vt:lpstr>Arial</vt:lpstr>
      <vt:lpstr>Calibri</vt:lpstr>
      <vt:lpstr>Thème Office</vt:lpstr>
      <vt:lpstr>Global Mapper</vt:lpstr>
      <vt:lpstr>Plan</vt:lpstr>
      <vt:lpstr>Présentation</vt:lpstr>
      <vt:lpstr>Exemples d’utilisation</vt:lpstr>
      <vt:lpstr>Exemples d’utilisation</vt:lpstr>
      <vt:lpstr>Exemples d’utilisation</vt:lpstr>
      <vt:lpstr>Formats de données</vt:lpstr>
      <vt:lpstr>Formats de données</vt:lpstr>
      <vt:lpstr>Formats de données</vt:lpstr>
      <vt:lpstr>Système de couches</vt:lpstr>
      <vt:lpstr>La projection</vt:lpstr>
      <vt:lpstr>Interface</vt:lpstr>
      <vt:lpstr>Configuration</vt:lpstr>
      <vt:lpstr>Exercices pratiques</vt:lpstr>
      <vt:lpstr>Importation</vt:lpstr>
      <vt:lpstr>Importation</vt:lpstr>
      <vt:lpstr>Importation</vt:lpstr>
      <vt:lpstr>Importation</vt:lpstr>
      <vt:lpstr>Export</vt:lpstr>
      <vt:lpstr>Importation</vt:lpstr>
      <vt:lpstr>Espace de travail</vt:lpstr>
      <vt:lpstr>Vecteurs</vt:lpstr>
      <vt:lpstr>Création de vecteur</vt:lpstr>
      <vt:lpstr>Vecteurs</vt:lpstr>
      <vt:lpstr>Vecteurs</vt:lpstr>
      <vt:lpstr>Vecteurs</vt:lpstr>
      <vt:lpstr>Travail avec le relief</vt:lpstr>
      <vt:lpstr>Travail avec le relief</vt:lpstr>
      <vt:lpstr>Enrichissement des vecteurs</vt:lpstr>
      <vt:lpstr>Importer un symbole</vt:lpstr>
      <vt:lpstr>Créer un style de point</vt:lpstr>
      <vt:lpstr>Enrichissement des vecteurs</vt:lpstr>
      <vt:lpstr>Trace GPS</vt:lpstr>
      <vt:lpstr>Ressources</vt:lpstr>
      <vt:lpstr>Ressources</vt:lpstr>
      <vt:lpstr>Ressources</vt:lpstr>
      <vt:lpstr>GeoSID</vt:lpstr>
      <vt:lpstr>Suivi rens</vt:lpstr>
      <vt:lpstr>Cartes des BTS</vt:lpstr>
      <vt:lpstr>Questions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exploit</dc:creator>
  <cp:lastModifiedBy>Marty</cp:lastModifiedBy>
  <cp:revision>730</cp:revision>
  <dcterms:created xsi:type="dcterms:W3CDTF">2020-01-14T07:46:33Z</dcterms:created>
  <dcterms:modified xsi:type="dcterms:W3CDTF">2021-05-26T13:52:42Z</dcterms:modified>
</cp:coreProperties>
</file>